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56" r:id="rId5"/>
    <p:sldId id="257" r:id="rId6"/>
    <p:sldId id="259" r:id="rId7"/>
    <p:sldId id="258" r:id="rId8"/>
    <p:sldId id="271" r:id="rId9"/>
    <p:sldId id="260" r:id="rId10"/>
    <p:sldId id="273" r:id="rId11"/>
    <p:sldId id="272" r:id="rId12"/>
    <p:sldId id="261" r:id="rId13"/>
    <p:sldId id="262" r:id="rId14"/>
    <p:sldId id="263" r:id="rId15"/>
    <p:sldId id="274" r:id="rId16"/>
    <p:sldId id="264" r:id="rId17"/>
    <p:sldId id="275" r:id="rId18"/>
    <p:sldId id="265" r:id="rId19"/>
    <p:sldId id="277" r:id="rId20"/>
    <p:sldId id="278" r:id="rId21"/>
    <p:sldId id="267" r:id="rId22"/>
    <p:sldId id="268" r:id="rId23"/>
    <p:sldId id="279"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5B3D5-3910-46D2-B3FA-A0F80E64F2E4}" v="56" dt="2024-12-14T22:45:06.928"/>
    <p1510:client id="{557BF788-F5B6-6D40-ED64-D63989490B2F}" v="328" dt="2024-12-14T22:26:22.609"/>
    <p1510:client id="{5AA39E35-C0B6-10DD-C977-0C63FFDFE90A}" v="25" dt="2024-12-14T21:06:49.311"/>
    <p1510:client id="{87B4D19C-D378-45E7-919E-E70BDB9AB16E}" v="434" dt="2024-12-14T23:09:52.101"/>
    <p1510:client id="{93FCCA29-2E63-423E-8BFA-B9487FB45738}" v="10" dt="2024-12-15T06:23:25.151"/>
    <p1510:client id="{D6BBA7B4-5F39-4EB7-9B25-A3FBAF82F44E}" v="9" dt="2024-12-14T20:31:29.341"/>
    <p1510:client id="{D878344D-7CEE-B950-0F15-63AFFDE63066}" v="43" dt="2024-12-15T04:43:51.3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6" y="132"/>
      </p:cViewPr>
      <p:guideLst>
        <p:guide orient="horz" pos="2160"/>
        <p:guide pos="5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eekBablani" userId="e1737501-0782-4dec-a7c3-8a9012351a13" providerId="ADAL" clId="{93FCCA29-2E63-423E-8BFA-B9487FB45738}"/>
    <pc:docChg chg="custSel addSld delSld modSld sldOrd">
      <pc:chgData name="PrateekBablani" userId="e1737501-0782-4dec-a7c3-8a9012351a13" providerId="ADAL" clId="{93FCCA29-2E63-423E-8BFA-B9487FB45738}" dt="2024-12-15T06:23:25.151" v="17" actId="27636"/>
      <pc:docMkLst>
        <pc:docMk/>
      </pc:docMkLst>
      <pc:sldChg chg="modSp mod">
        <pc:chgData name="PrateekBablani" userId="e1737501-0782-4dec-a7c3-8a9012351a13" providerId="ADAL" clId="{93FCCA29-2E63-423E-8BFA-B9487FB45738}" dt="2024-12-15T06:23:25.151" v="17" actId="27636"/>
        <pc:sldMkLst>
          <pc:docMk/>
          <pc:sldMk cId="0" sldId="256"/>
        </pc:sldMkLst>
        <pc:spChg chg="mod">
          <ac:chgData name="PrateekBablani" userId="e1737501-0782-4dec-a7c3-8a9012351a13" providerId="ADAL" clId="{93FCCA29-2E63-423E-8BFA-B9487FB45738}" dt="2024-12-15T06:23:25.151" v="17" actId="27636"/>
          <ac:spMkLst>
            <pc:docMk/>
            <pc:sldMk cId="0" sldId="256"/>
            <ac:spMk id="3" creationId="{00000000-0000-0000-0000-000000000000}"/>
          </ac:spMkLst>
        </pc:spChg>
      </pc:sldChg>
      <pc:sldChg chg="del">
        <pc:chgData name="PrateekBablani" userId="e1737501-0782-4dec-a7c3-8a9012351a13" providerId="ADAL" clId="{93FCCA29-2E63-423E-8BFA-B9487FB45738}" dt="2024-12-15T06:22:46.815" v="13" actId="47"/>
        <pc:sldMkLst>
          <pc:docMk/>
          <pc:sldMk cId="0" sldId="269"/>
        </pc:sldMkLst>
      </pc:sldChg>
      <pc:sldChg chg="delSp add ord setBg delDesignElem">
        <pc:chgData name="PrateekBablani" userId="e1737501-0782-4dec-a7c3-8a9012351a13" providerId="ADAL" clId="{93FCCA29-2E63-423E-8BFA-B9487FB45738}" dt="2024-12-15T06:22:44.228" v="12"/>
        <pc:sldMkLst>
          <pc:docMk/>
          <pc:sldMk cId="0" sldId="279"/>
        </pc:sldMkLst>
        <pc:spChg chg="del">
          <ac:chgData name="PrateekBablani" userId="e1737501-0782-4dec-a7c3-8a9012351a13" providerId="ADAL" clId="{93FCCA29-2E63-423E-8BFA-B9487FB45738}" dt="2024-12-15T06:22:34.452" v="10"/>
          <ac:spMkLst>
            <pc:docMk/>
            <pc:sldMk cId="0" sldId="279"/>
            <ac:spMk id="9" creationId="{AE3A741D-C19B-960A-5803-1C5887147820}"/>
          </ac:spMkLst>
        </pc:spChg>
        <pc:spChg chg="del">
          <ac:chgData name="PrateekBablani" userId="e1737501-0782-4dec-a7c3-8a9012351a13" providerId="ADAL" clId="{93FCCA29-2E63-423E-8BFA-B9487FB45738}" dt="2024-12-15T06:22:34.452" v="10"/>
          <ac:spMkLst>
            <pc:docMk/>
            <pc:sldMk cId="0" sldId="279"/>
            <ac:spMk id="11" creationId="{DC39DE25-0E4E-0AA7-0932-1D78C2372786}"/>
          </ac:spMkLst>
        </pc:spChg>
        <pc:spChg chg="del">
          <ac:chgData name="PrateekBablani" userId="e1737501-0782-4dec-a7c3-8a9012351a13" providerId="ADAL" clId="{93FCCA29-2E63-423E-8BFA-B9487FB45738}" dt="2024-12-15T06:22:34.452" v="10"/>
          <ac:spMkLst>
            <pc:docMk/>
            <pc:sldMk cId="0" sldId="279"/>
            <ac:spMk id="13" creationId="{8D6EA299-0840-6DEA-E670-C49AEBC87E8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4E538-4200-47EE-9982-14C3D5E77B48}" type="doc">
      <dgm:prSet loTypeId="urn:microsoft.com/office/officeart/2005/8/layout/arrow5" loCatId="relationship" qsTypeId="urn:microsoft.com/office/officeart/2005/8/quickstyle/simple5" qsCatId="simple" csTypeId="urn:microsoft.com/office/officeart/2005/8/colors/accent0_3" csCatId="mainScheme" phldr="1"/>
      <dgm:spPr/>
      <dgm:t>
        <a:bodyPr/>
        <a:lstStyle/>
        <a:p>
          <a:endParaRPr lang="en-US"/>
        </a:p>
      </dgm:t>
    </dgm:pt>
    <dgm:pt modelId="{4C8CC92E-95D5-4FD8-98EB-4627A9A5CE1B}">
      <dgm:prSet/>
      <dgm:spPr/>
      <dgm:t>
        <a:bodyPr/>
        <a:lstStyle/>
        <a:p>
          <a:r>
            <a:rPr lang="en-US"/>
            <a:t>Clustering Preprocessing: Missing values filled with median (Numerical ) and mode (Categorical )</a:t>
          </a:r>
        </a:p>
      </dgm:t>
    </dgm:pt>
    <dgm:pt modelId="{428115BD-F1ED-4FB6-B9EB-DA9AB7426C2B}" type="parTrans" cxnId="{333C3D31-4F11-4929-A18F-29552BD9D677}">
      <dgm:prSet/>
      <dgm:spPr/>
      <dgm:t>
        <a:bodyPr/>
        <a:lstStyle/>
        <a:p>
          <a:endParaRPr lang="en-US"/>
        </a:p>
      </dgm:t>
    </dgm:pt>
    <dgm:pt modelId="{349AFFBD-DAFE-4740-BB7C-A7D10B9DDE1E}" type="sibTrans" cxnId="{333C3D31-4F11-4929-A18F-29552BD9D677}">
      <dgm:prSet/>
      <dgm:spPr/>
      <dgm:t>
        <a:bodyPr/>
        <a:lstStyle/>
        <a:p>
          <a:endParaRPr lang="en-US"/>
        </a:p>
      </dgm:t>
    </dgm:pt>
    <dgm:pt modelId="{F1610880-6FC2-4A90-90B6-FBC93B0EE78F}">
      <dgm:prSet/>
      <dgm:spPr/>
      <dgm:t>
        <a:bodyPr/>
        <a:lstStyle/>
        <a:p>
          <a:r>
            <a:rPr lang="en-US"/>
            <a:t>Predictive Model Preprocessing: Missing values filled with median (Numerical ) and mode (Categorical )</a:t>
          </a:r>
        </a:p>
      </dgm:t>
    </dgm:pt>
    <dgm:pt modelId="{B6A8FBB9-45AE-48D8-B716-485110CB0057}" type="parTrans" cxnId="{7899871F-9A88-4962-983C-C3D340F2B974}">
      <dgm:prSet/>
      <dgm:spPr/>
      <dgm:t>
        <a:bodyPr/>
        <a:lstStyle/>
        <a:p>
          <a:endParaRPr lang="en-US"/>
        </a:p>
      </dgm:t>
    </dgm:pt>
    <dgm:pt modelId="{6E4BE6BA-B468-45FF-9142-7C0A9CBF8628}" type="sibTrans" cxnId="{7899871F-9A88-4962-983C-C3D340F2B974}">
      <dgm:prSet/>
      <dgm:spPr/>
      <dgm:t>
        <a:bodyPr/>
        <a:lstStyle/>
        <a:p>
          <a:endParaRPr lang="en-US"/>
        </a:p>
      </dgm:t>
    </dgm:pt>
    <dgm:pt modelId="{6FD00870-0C91-574B-A319-CC8839596757}" type="pres">
      <dgm:prSet presAssocID="{1674E538-4200-47EE-9982-14C3D5E77B48}" presName="diagram" presStyleCnt="0">
        <dgm:presLayoutVars>
          <dgm:dir/>
          <dgm:resizeHandles val="exact"/>
        </dgm:presLayoutVars>
      </dgm:prSet>
      <dgm:spPr/>
    </dgm:pt>
    <dgm:pt modelId="{641594FA-E348-5742-846F-BA0B34C9FFE5}" type="pres">
      <dgm:prSet presAssocID="{4C8CC92E-95D5-4FD8-98EB-4627A9A5CE1B}" presName="arrow" presStyleLbl="node1" presStyleIdx="0" presStyleCnt="2">
        <dgm:presLayoutVars>
          <dgm:bulletEnabled val="1"/>
        </dgm:presLayoutVars>
      </dgm:prSet>
      <dgm:spPr/>
    </dgm:pt>
    <dgm:pt modelId="{6B93B046-661B-DE40-8445-DA78BB8AD095}" type="pres">
      <dgm:prSet presAssocID="{F1610880-6FC2-4A90-90B6-FBC93B0EE78F}" presName="arrow" presStyleLbl="node1" presStyleIdx="1" presStyleCnt="2">
        <dgm:presLayoutVars>
          <dgm:bulletEnabled val="1"/>
        </dgm:presLayoutVars>
      </dgm:prSet>
      <dgm:spPr/>
    </dgm:pt>
  </dgm:ptLst>
  <dgm:cxnLst>
    <dgm:cxn modelId="{7899871F-9A88-4962-983C-C3D340F2B974}" srcId="{1674E538-4200-47EE-9982-14C3D5E77B48}" destId="{F1610880-6FC2-4A90-90B6-FBC93B0EE78F}" srcOrd="1" destOrd="0" parTransId="{B6A8FBB9-45AE-48D8-B716-485110CB0057}" sibTransId="{6E4BE6BA-B468-45FF-9142-7C0A9CBF8628}"/>
    <dgm:cxn modelId="{333C3D31-4F11-4929-A18F-29552BD9D677}" srcId="{1674E538-4200-47EE-9982-14C3D5E77B48}" destId="{4C8CC92E-95D5-4FD8-98EB-4627A9A5CE1B}" srcOrd="0" destOrd="0" parTransId="{428115BD-F1ED-4FB6-B9EB-DA9AB7426C2B}" sibTransId="{349AFFBD-DAFE-4740-BB7C-A7D10B9DDE1E}"/>
    <dgm:cxn modelId="{7525C976-18F6-4516-BA99-E2C6EA97ACC9}" type="presOf" srcId="{4C8CC92E-95D5-4FD8-98EB-4627A9A5CE1B}" destId="{641594FA-E348-5742-846F-BA0B34C9FFE5}" srcOrd="0" destOrd="0" presId="urn:microsoft.com/office/officeart/2005/8/layout/arrow5"/>
    <dgm:cxn modelId="{62E4487D-98DB-449C-B3DC-EAD0A495BFC0}" type="presOf" srcId="{1674E538-4200-47EE-9982-14C3D5E77B48}" destId="{6FD00870-0C91-574B-A319-CC8839596757}" srcOrd="0" destOrd="0" presId="urn:microsoft.com/office/officeart/2005/8/layout/arrow5"/>
    <dgm:cxn modelId="{97D7C8AF-EC2A-41DC-AE6E-5990C225C583}" type="presOf" srcId="{F1610880-6FC2-4A90-90B6-FBC93B0EE78F}" destId="{6B93B046-661B-DE40-8445-DA78BB8AD095}" srcOrd="0" destOrd="0" presId="urn:microsoft.com/office/officeart/2005/8/layout/arrow5"/>
    <dgm:cxn modelId="{1919BDF1-3842-40E1-8A1F-75A558B93DA5}" type="presParOf" srcId="{6FD00870-0C91-574B-A319-CC8839596757}" destId="{641594FA-E348-5742-846F-BA0B34C9FFE5}" srcOrd="0" destOrd="0" presId="urn:microsoft.com/office/officeart/2005/8/layout/arrow5"/>
    <dgm:cxn modelId="{663D98B1-D0C2-4957-B9D3-6E5645ED8D14}" type="presParOf" srcId="{6FD00870-0C91-574B-A319-CC8839596757}" destId="{6B93B046-661B-DE40-8445-DA78BB8AD095}" srcOrd="1"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1C07BF-E8AA-452A-879A-B8CC828242F5}" type="doc">
      <dgm:prSet loTypeId="urn:microsoft.com/office/officeart/2005/8/layout/process5" loCatId="process" qsTypeId="urn:microsoft.com/office/officeart/2005/8/quickstyle/simple5" qsCatId="simple" csTypeId="urn:microsoft.com/office/officeart/2005/8/colors/accent0_3" csCatId="mainScheme" phldr="1"/>
      <dgm:spPr/>
      <dgm:t>
        <a:bodyPr/>
        <a:lstStyle/>
        <a:p>
          <a:endParaRPr lang="en-US"/>
        </a:p>
      </dgm:t>
    </dgm:pt>
    <dgm:pt modelId="{E50D9348-7799-43BD-8307-91B0BFB8DD22}">
      <dgm:prSet/>
      <dgm:spPr/>
      <dgm:t>
        <a:bodyPr/>
        <a:lstStyle/>
        <a:p>
          <a:r>
            <a:rPr lang="en-US" b="0" i="0" baseline="0"/>
            <a:t>Categorical features included Gender, Education Level, Marital Status, and Income Category.</a:t>
          </a:r>
          <a:endParaRPr lang="en-US"/>
        </a:p>
      </dgm:t>
    </dgm:pt>
    <dgm:pt modelId="{301606DF-A86B-40AD-8416-90D726713DF6}" type="parTrans" cxnId="{281006B1-096E-4050-BF80-87A9F43A0D59}">
      <dgm:prSet/>
      <dgm:spPr/>
      <dgm:t>
        <a:bodyPr/>
        <a:lstStyle/>
        <a:p>
          <a:endParaRPr lang="en-US"/>
        </a:p>
      </dgm:t>
    </dgm:pt>
    <dgm:pt modelId="{DB0684E5-CAED-465F-AA65-70CF7A4413C2}" type="sibTrans" cxnId="{281006B1-096E-4050-BF80-87A9F43A0D59}">
      <dgm:prSet/>
      <dgm:spPr/>
      <dgm:t>
        <a:bodyPr/>
        <a:lstStyle/>
        <a:p>
          <a:endParaRPr lang="en-US"/>
        </a:p>
      </dgm:t>
    </dgm:pt>
    <dgm:pt modelId="{955E4292-EEC9-4B8F-925E-D9A71BE56FD5}">
      <dgm:prSet/>
      <dgm:spPr/>
      <dgm:t>
        <a:bodyPr/>
        <a:lstStyle/>
        <a:p>
          <a:r>
            <a:rPr lang="en-US" b="0" i="0" baseline="0"/>
            <a:t>Numerical features normalized using MinMaxScaler.</a:t>
          </a:r>
          <a:endParaRPr lang="en-US"/>
        </a:p>
      </dgm:t>
    </dgm:pt>
    <dgm:pt modelId="{9C917CD3-B921-4510-A9F2-58D1212CDA98}" type="parTrans" cxnId="{036377A3-E9AB-49F6-AC8B-9FA783A96EC4}">
      <dgm:prSet/>
      <dgm:spPr/>
      <dgm:t>
        <a:bodyPr/>
        <a:lstStyle/>
        <a:p>
          <a:endParaRPr lang="en-US"/>
        </a:p>
      </dgm:t>
    </dgm:pt>
    <dgm:pt modelId="{9ADB364E-F5D8-4F85-9319-570E72D4F81F}" type="sibTrans" cxnId="{036377A3-E9AB-49F6-AC8B-9FA783A96EC4}">
      <dgm:prSet/>
      <dgm:spPr/>
      <dgm:t>
        <a:bodyPr/>
        <a:lstStyle/>
        <a:p>
          <a:endParaRPr lang="en-US"/>
        </a:p>
      </dgm:t>
    </dgm:pt>
    <dgm:pt modelId="{C0FFF7B0-DA91-4ECB-9259-4DE7AB304B4D}">
      <dgm:prSet/>
      <dgm:spPr/>
      <dgm:t>
        <a:bodyPr/>
        <a:lstStyle/>
        <a:p>
          <a:r>
            <a:rPr lang="en-US" b="0" i="0" baseline="0"/>
            <a:t>Added a binary column Is_Fully_Inactive to highlight inactivity.</a:t>
          </a:r>
          <a:br>
            <a:rPr lang="en-US" b="0" i="0" baseline="0"/>
          </a:br>
          <a:br>
            <a:rPr lang="en-US" b="0" i="0" baseline="0"/>
          </a:br>
          <a:br>
            <a:rPr lang="en-US" b="0" i="0" baseline="0"/>
          </a:br>
          <a:endParaRPr lang="en-US"/>
        </a:p>
      </dgm:t>
    </dgm:pt>
    <dgm:pt modelId="{7A5DDD5D-30D1-4009-AF78-8D42C1CC0851}" type="parTrans" cxnId="{4B79FB44-82BF-40D6-BAC0-6560B7CD1CB0}">
      <dgm:prSet/>
      <dgm:spPr/>
      <dgm:t>
        <a:bodyPr/>
        <a:lstStyle/>
        <a:p>
          <a:endParaRPr lang="en-US"/>
        </a:p>
      </dgm:t>
    </dgm:pt>
    <dgm:pt modelId="{A3FEB68C-7CFA-4180-AA17-14A5C813E059}" type="sibTrans" cxnId="{4B79FB44-82BF-40D6-BAC0-6560B7CD1CB0}">
      <dgm:prSet/>
      <dgm:spPr/>
      <dgm:t>
        <a:bodyPr/>
        <a:lstStyle/>
        <a:p>
          <a:endParaRPr lang="en-US"/>
        </a:p>
      </dgm:t>
    </dgm:pt>
    <dgm:pt modelId="{EE7B0C02-AB70-1048-8EE9-30FF21F25314}" type="pres">
      <dgm:prSet presAssocID="{481C07BF-E8AA-452A-879A-B8CC828242F5}" presName="diagram" presStyleCnt="0">
        <dgm:presLayoutVars>
          <dgm:dir/>
          <dgm:resizeHandles val="exact"/>
        </dgm:presLayoutVars>
      </dgm:prSet>
      <dgm:spPr/>
    </dgm:pt>
    <dgm:pt modelId="{29820A11-5C9C-F344-94E6-40E8E0AF7B55}" type="pres">
      <dgm:prSet presAssocID="{E50D9348-7799-43BD-8307-91B0BFB8DD22}" presName="node" presStyleLbl="node1" presStyleIdx="0" presStyleCnt="3">
        <dgm:presLayoutVars>
          <dgm:bulletEnabled val="1"/>
        </dgm:presLayoutVars>
      </dgm:prSet>
      <dgm:spPr/>
    </dgm:pt>
    <dgm:pt modelId="{B9B2DFAC-E15C-3C42-B7A9-1B43268BFF91}" type="pres">
      <dgm:prSet presAssocID="{DB0684E5-CAED-465F-AA65-70CF7A4413C2}" presName="sibTrans" presStyleLbl="sibTrans2D1" presStyleIdx="0" presStyleCnt="2"/>
      <dgm:spPr/>
    </dgm:pt>
    <dgm:pt modelId="{06D44951-C97D-5947-B3F1-078C2C8706BD}" type="pres">
      <dgm:prSet presAssocID="{DB0684E5-CAED-465F-AA65-70CF7A4413C2}" presName="connectorText" presStyleLbl="sibTrans2D1" presStyleIdx="0" presStyleCnt="2"/>
      <dgm:spPr/>
    </dgm:pt>
    <dgm:pt modelId="{8B18FF37-1727-6F49-BB95-83ADD0BD0352}" type="pres">
      <dgm:prSet presAssocID="{955E4292-EEC9-4B8F-925E-D9A71BE56FD5}" presName="node" presStyleLbl="node1" presStyleIdx="1" presStyleCnt="3">
        <dgm:presLayoutVars>
          <dgm:bulletEnabled val="1"/>
        </dgm:presLayoutVars>
      </dgm:prSet>
      <dgm:spPr/>
    </dgm:pt>
    <dgm:pt modelId="{046A49C2-103B-6840-9258-A60AD50233EC}" type="pres">
      <dgm:prSet presAssocID="{9ADB364E-F5D8-4F85-9319-570E72D4F81F}" presName="sibTrans" presStyleLbl="sibTrans2D1" presStyleIdx="1" presStyleCnt="2"/>
      <dgm:spPr/>
    </dgm:pt>
    <dgm:pt modelId="{65FF880F-CCF2-DB4A-80EE-FB9C34B3CD98}" type="pres">
      <dgm:prSet presAssocID="{9ADB364E-F5D8-4F85-9319-570E72D4F81F}" presName="connectorText" presStyleLbl="sibTrans2D1" presStyleIdx="1" presStyleCnt="2"/>
      <dgm:spPr/>
    </dgm:pt>
    <dgm:pt modelId="{01AE819C-66AB-B14D-8D58-784B2ADD7027}" type="pres">
      <dgm:prSet presAssocID="{C0FFF7B0-DA91-4ECB-9259-4DE7AB304B4D}" presName="node" presStyleLbl="node1" presStyleIdx="2" presStyleCnt="3">
        <dgm:presLayoutVars>
          <dgm:bulletEnabled val="1"/>
        </dgm:presLayoutVars>
      </dgm:prSet>
      <dgm:spPr/>
    </dgm:pt>
  </dgm:ptLst>
  <dgm:cxnLst>
    <dgm:cxn modelId="{760DC639-E987-4429-86DC-8251D2793D42}" type="presOf" srcId="{DB0684E5-CAED-465F-AA65-70CF7A4413C2}" destId="{06D44951-C97D-5947-B3F1-078C2C8706BD}" srcOrd="1" destOrd="0" presId="urn:microsoft.com/office/officeart/2005/8/layout/process5"/>
    <dgm:cxn modelId="{2B9B133D-FBAE-4276-A06C-80D17804176B}" type="presOf" srcId="{955E4292-EEC9-4B8F-925E-D9A71BE56FD5}" destId="{8B18FF37-1727-6F49-BB95-83ADD0BD0352}" srcOrd="0" destOrd="0" presId="urn:microsoft.com/office/officeart/2005/8/layout/process5"/>
    <dgm:cxn modelId="{2A96CE3F-87FD-43FF-B91E-3A19285821E5}" type="presOf" srcId="{481C07BF-E8AA-452A-879A-B8CC828242F5}" destId="{EE7B0C02-AB70-1048-8EE9-30FF21F25314}" srcOrd="0" destOrd="0" presId="urn:microsoft.com/office/officeart/2005/8/layout/process5"/>
    <dgm:cxn modelId="{A92E0D61-0359-4E7E-9E32-4B3CFEB9EC84}" type="presOf" srcId="{9ADB364E-F5D8-4F85-9319-570E72D4F81F}" destId="{046A49C2-103B-6840-9258-A60AD50233EC}" srcOrd="0" destOrd="0" presId="urn:microsoft.com/office/officeart/2005/8/layout/process5"/>
    <dgm:cxn modelId="{A38CD562-3ED4-46EA-A63F-06A7342D6888}" type="presOf" srcId="{E50D9348-7799-43BD-8307-91B0BFB8DD22}" destId="{29820A11-5C9C-F344-94E6-40E8E0AF7B55}" srcOrd="0" destOrd="0" presId="urn:microsoft.com/office/officeart/2005/8/layout/process5"/>
    <dgm:cxn modelId="{4B79FB44-82BF-40D6-BAC0-6560B7CD1CB0}" srcId="{481C07BF-E8AA-452A-879A-B8CC828242F5}" destId="{C0FFF7B0-DA91-4ECB-9259-4DE7AB304B4D}" srcOrd="2" destOrd="0" parTransId="{7A5DDD5D-30D1-4009-AF78-8D42C1CC0851}" sibTransId="{A3FEB68C-7CFA-4180-AA17-14A5C813E059}"/>
    <dgm:cxn modelId="{0F8A1AA3-25B8-45D8-8A0F-0EF0F5FAFC8A}" type="presOf" srcId="{C0FFF7B0-DA91-4ECB-9259-4DE7AB304B4D}" destId="{01AE819C-66AB-B14D-8D58-784B2ADD7027}" srcOrd="0" destOrd="0" presId="urn:microsoft.com/office/officeart/2005/8/layout/process5"/>
    <dgm:cxn modelId="{036377A3-E9AB-49F6-AC8B-9FA783A96EC4}" srcId="{481C07BF-E8AA-452A-879A-B8CC828242F5}" destId="{955E4292-EEC9-4B8F-925E-D9A71BE56FD5}" srcOrd="1" destOrd="0" parTransId="{9C917CD3-B921-4510-A9F2-58D1212CDA98}" sibTransId="{9ADB364E-F5D8-4F85-9319-570E72D4F81F}"/>
    <dgm:cxn modelId="{FC40F6A3-5569-4989-A7F3-E2F2023443F0}" type="presOf" srcId="{9ADB364E-F5D8-4F85-9319-570E72D4F81F}" destId="{65FF880F-CCF2-DB4A-80EE-FB9C34B3CD98}" srcOrd="1" destOrd="0" presId="urn:microsoft.com/office/officeart/2005/8/layout/process5"/>
    <dgm:cxn modelId="{13494BAD-6530-4F43-9B3E-CDB748947C48}" type="presOf" srcId="{DB0684E5-CAED-465F-AA65-70CF7A4413C2}" destId="{B9B2DFAC-E15C-3C42-B7A9-1B43268BFF91}" srcOrd="0" destOrd="0" presId="urn:microsoft.com/office/officeart/2005/8/layout/process5"/>
    <dgm:cxn modelId="{281006B1-096E-4050-BF80-87A9F43A0D59}" srcId="{481C07BF-E8AA-452A-879A-B8CC828242F5}" destId="{E50D9348-7799-43BD-8307-91B0BFB8DD22}" srcOrd="0" destOrd="0" parTransId="{301606DF-A86B-40AD-8416-90D726713DF6}" sibTransId="{DB0684E5-CAED-465F-AA65-70CF7A4413C2}"/>
    <dgm:cxn modelId="{D8998D2F-93C8-470A-B757-DEEED89A2F6E}" type="presParOf" srcId="{EE7B0C02-AB70-1048-8EE9-30FF21F25314}" destId="{29820A11-5C9C-F344-94E6-40E8E0AF7B55}" srcOrd="0" destOrd="0" presId="urn:microsoft.com/office/officeart/2005/8/layout/process5"/>
    <dgm:cxn modelId="{F878DD1F-5853-4296-82DD-F2D30ECC4552}" type="presParOf" srcId="{EE7B0C02-AB70-1048-8EE9-30FF21F25314}" destId="{B9B2DFAC-E15C-3C42-B7A9-1B43268BFF91}" srcOrd="1" destOrd="0" presId="urn:microsoft.com/office/officeart/2005/8/layout/process5"/>
    <dgm:cxn modelId="{0FE5829D-F5C4-4D0C-9A28-A7C876D90F7D}" type="presParOf" srcId="{B9B2DFAC-E15C-3C42-B7A9-1B43268BFF91}" destId="{06D44951-C97D-5947-B3F1-078C2C8706BD}" srcOrd="0" destOrd="0" presId="urn:microsoft.com/office/officeart/2005/8/layout/process5"/>
    <dgm:cxn modelId="{B591ACA7-9951-4A4B-81D1-2098AD7348D6}" type="presParOf" srcId="{EE7B0C02-AB70-1048-8EE9-30FF21F25314}" destId="{8B18FF37-1727-6F49-BB95-83ADD0BD0352}" srcOrd="2" destOrd="0" presId="urn:microsoft.com/office/officeart/2005/8/layout/process5"/>
    <dgm:cxn modelId="{1813206E-FD51-41F0-83AC-7932F98ACFC2}" type="presParOf" srcId="{EE7B0C02-AB70-1048-8EE9-30FF21F25314}" destId="{046A49C2-103B-6840-9258-A60AD50233EC}" srcOrd="3" destOrd="0" presId="urn:microsoft.com/office/officeart/2005/8/layout/process5"/>
    <dgm:cxn modelId="{BE629465-9D68-42B6-87EE-38EDD4506F2F}" type="presParOf" srcId="{046A49C2-103B-6840-9258-A60AD50233EC}" destId="{65FF880F-CCF2-DB4A-80EE-FB9C34B3CD98}" srcOrd="0" destOrd="0" presId="urn:microsoft.com/office/officeart/2005/8/layout/process5"/>
    <dgm:cxn modelId="{4785E673-5EF9-414B-B02B-A2E63BB60320}" type="presParOf" srcId="{EE7B0C02-AB70-1048-8EE9-30FF21F25314}" destId="{01AE819C-66AB-B14D-8D58-784B2ADD7027}" srcOrd="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EC0BBC-6E36-406F-AB1A-7002B100180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1F00543-B4F4-4370-9E52-7A45F124EFD6}">
      <dgm:prSet/>
      <dgm:spPr/>
      <dgm:t>
        <a:bodyPr/>
        <a:lstStyle/>
        <a:p>
          <a:r>
            <a:rPr lang="en-US" b="0" i="0" baseline="0"/>
            <a:t>New features created:</a:t>
          </a:r>
          <a:endParaRPr lang="en-US"/>
        </a:p>
      </dgm:t>
    </dgm:pt>
    <dgm:pt modelId="{A7DC06FF-772E-48D7-BB71-144C18C32F3B}" type="parTrans" cxnId="{453C59EA-682E-48F0-AA56-98D429ED0B34}">
      <dgm:prSet/>
      <dgm:spPr/>
      <dgm:t>
        <a:bodyPr/>
        <a:lstStyle/>
        <a:p>
          <a:endParaRPr lang="en-US"/>
        </a:p>
      </dgm:t>
    </dgm:pt>
    <dgm:pt modelId="{9CD345BF-7FB1-45E4-80B5-769FE4062851}" type="sibTrans" cxnId="{453C59EA-682E-48F0-AA56-98D429ED0B34}">
      <dgm:prSet/>
      <dgm:spPr/>
      <dgm:t>
        <a:bodyPr/>
        <a:lstStyle/>
        <a:p>
          <a:endParaRPr lang="en-US"/>
        </a:p>
      </dgm:t>
    </dgm:pt>
    <dgm:pt modelId="{70424065-0BDE-4016-A174-6EC8E7E2034E}">
      <dgm:prSet/>
      <dgm:spPr/>
      <dgm:t>
        <a:bodyPr/>
        <a:lstStyle/>
        <a:p>
          <a:r>
            <a:rPr lang="en-US" b="0" i="0" baseline="0"/>
            <a:t>Debt-to-Credit Ratio</a:t>
          </a:r>
          <a:endParaRPr lang="en-US"/>
        </a:p>
      </dgm:t>
    </dgm:pt>
    <dgm:pt modelId="{15DB4642-1A2F-4663-AB5E-40F8F309A417}" type="parTrans" cxnId="{6C004239-C04B-437B-921A-68E71098DB37}">
      <dgm:prSet/>
      <dgm:spPr/>
      <dgm:t>
        <a:bodyPr/>
        <a:lstStyle/>
        <a:p>
          <a:endParaRPr lang="en-US"/>
        </a:p>
      </dgm:t>
    </dgm:pt>
    <dgm:pt modelId="{A5B423E8-5BB9-45A7-855E-4317E3183ADB}" type="sibTrans" cxnId="{6C004239-C04B-437B-921A-68E71098DB37}">
      <dgm:prSet/>
      <dgm:spPr/>
      <dgm:t>
        <a:bodyPr/>
        <a:lstStyle/>
        <a:p>
          <a:endParaRPr lang="en-US"/>
        </a:p>
      </dgm:t>
    </dgm:pt>
    <dgm:pt modelId="{BF6944D9-2A9A-4A70-A295-25C457BD922E}">
      <dgm:prSet/>
      <dgm:spPr/>
      <dgm:t>
        <a:bodyPr/>
        <a:lstStyle/>
        <a:p>
          <a:r>
            <a:rPr lang="en-US" b="0" i="0" baseline="0"/>
            <a:t>Monthly Transaction Amount</a:t>
          </a:r>
          <a:endParaRPr lang="en-US"/>
        </a:p>
      </dgm:t>
    </dgm:pt>
    <dgm:pt modelId="{78D9231A-87DF-4C06-9007-60C0EEBF1A14}" type="parTrans" cxnId="{9A77AA55-606F-4926-93AE-70D0EC8681C9}">
      <dgm:prSet/>
      <dgm:spPr/>
      <dgm:t>
        <a:bodyPr/>
        <a:lstStyle/>
        <a:p>
          <a:endParaRPr lang="en-US"/>
        </a:p>
      </dgm:t>
    </dgm:pt>
    <dgm:pt modelId="{729795B6-5904-4613-B160-2098E20FD68A}" type="sibTrans" cxnId="{9A77AA55-606F-4926-93AE-70D0EC8681C9}">
      <dgm:prSet/>
      <dgm:spPr/>
      <dgm:t>
        <a:bodyPr/>
        <a:lstStyle/>
        <a:p>
          <a:endParaRPr lang="en-US"/>
        </a:p>
      </dgm:t>
    </dgm:pt>
    <dgm:pt modelId="{184FA439-C76F-480B-B7C6-77DFAF48B5BD}">
      <dgm:prSet/>
      <dgm:spPr/>
      <dgm:t>
        <a:bodyPr/>
        <a:lstStyle/>
        <a:p>
          <a:r>
            <a:rPr lang="en-US" b="0" i="0" baseline="0"/>
            <a:t>Utilization Change Rate</a:t>
          </a:r>
          <a:endParaRPr lang="en-US"/>
        </a:p>
      </dgm:t>
    </dgm:pt>
    <dgm:pt modelId="{3EE2319C-4E51-4086-86DC-4B69BDA5E606}" type="parTrans" cxnId="{41D0C319-A208-4779-8223-EA265AD9AF6C}">
      <dgm:prSet/>
      <dgm:spPr/>
      <dgm:t>
        <a:bodyPr/>
        <a:lstStyle/>
        <a:p>
          <a:endParaRPr lang="en-US"/>
        </a:p>
      </dgm:t>
    </dgm:pt>
    <dgm:pt modelId="{0CC3FDED-31A8-406D-A731-9115FFEFCF8F}" type="sibTrans" cxnId="{41D0C319-A208-4779-8223-EA265AD9AF6C}">
      <dgm:prSet/>
      <dgm:spPr/>
      <dgm:t>
        <a:bodyPr/>
        <a:lstStyle/>
        <a:p>
          <a:endParaRPr lang="en-US"/>
        </a:p>
      </dgm:t>
    </dgm:pt>
    <dgm:pt modelId="{CABCC2EC-430A-4553-8E30-4DAF31CF7024}">
      <dgm:prSet/>
      <dgm:spPr/>
      <dgm:t>
        <a:bodyPr/>
        <a:lstStyle/>
        <a:p>
          <a:r>
            <a:rPr lang="en-US" b="0" i="0" baseline="0"/>
            <a:t>Numerical features standardized using StandardScale</a:t>
          </a:r>
          <a:br>
            <a:rPr lang="en-US" b="0" i="0" baseline="0"/>
          </a:br>
          <a:endParaRPr lang="en-US"/>
        </a:p>
      </dgm:t>
    </dgm:pt>
    <dgm:pt modelId="{72431097-DC8F-4997-A462-4880048509B3}" type="parTrans" cxnId="{260D97CC-DAA5-4214-8BB2-1375E8041E0C}">
      <dgm:prSet/>
      <dgm:spPr/>
      <dgm:t>
        <a:bodyPr/>
        <a:lstStyle/>
        <a:p>
          <a:endParaRPr lang="en-US"/>
        </a:p>
      </dgm:t>
    </dgm:pt>
    <dgm:pt modelId="{A00639B8-605A-4201-AB36-555F0A4E22B7}" type="sibTrans" cxnId="{260D97CC-DAA5-4214-8BB2-1375E8041E0C}">
      <dgm:prSet/>
      <dgm:spPr/>
      <dgm:t>
        <a:bodyPr/>
        <a:lstStyle/>
        <a:p>
          <a:endParaRPr lang="en-US"/>
        </a:p>
      </dgm:t>
    </dgm:pt>
    <dgm:pt modelId="{D1D4EEF8-C803-5341-91FF-3EEF98148521}" type="pres">
      <dgm:prSet presAssocID="{BBEC0BBC-6E36-406F-AB1A-7002B1001805}" presName="linear" presStyleCnt="0">
        <dgm:presLayoutVars>
          <dgm:animLvl val="lvl"/>
          <dgm:resizeHandles val="exact"/>
        </dgm:presLayoutVars>
      </dgm:prSet>
      <dgm:spPr/>
    </dgm:pt>
    <dgm:pt modelId="{5855ACBF-E7E3-2B43-8F15-CDB2BDDA607A}" type="pres">
      <dgm:prSet presAssocID="{B1F00543-B4F4-4370-9E52-7A45F124EFD6}" presName="parentText" presStyleLbl="node1" presStyleIdx="0" presStyleCnt="2">
        <dgm:presLayoutVars>
          <dgm:chMax val="0"/>
          <dgm:bulletEnabled val="1"/>
        </dgm:presLayoutVars>
      </dgm:prSet>
      <dgm:spPr/>
    </dgm:pt>
    <dgm:pt modelId="{90904893-BD73-1A42-ACED-8E44CA6B5B8C}" type="pres">
      <dgm:prSet presAssocID="{B1F00543-B4F4-4370-9E52-7A45F124EFD6}" presName="childText" presStyleLbl="revTx" presStyleIdx="0" presStyleCnt="1">
        <dgm:presLayoutVars>
          <dgm:bulletEnabled val="1"/>
        </dgm:presLayoutVars>
      </dgm:prSet>
      <dgm:spPr/>
    </dgm:pt>
    <dgm:pt modelId="{6FAFBB1C-CF2B-7F43-89D1-D9984936E22F}" type="pres">
      <dgm:prSet presAssocID="{CABCC2EC-430A-4553-8E30-4DAF31CF7024}" presName="parentText" presStyleLbl="node1" presStyleIdx="1" presStyleCnt="2">
        <dgm:presLayoutVars>
          <dgm:chMax val="0"/>
          <dgm:bulletEnabled val="1"/>
        </dgm:presLayoutVars>
      </dgm:prSet>
      <dgm:spPr/>
    </dgm:pt>
  </dgm:ptLst>
  <dgm:cxnLst>
    <dgm:cxn modelId="{E6A26113-FD7D-45D7-AAA4-6A87879E36B1}" type="presOf" srcId="{BBEC0BBC-6E36-406F-AB1A-7002B1001805}" destId="{D1D4EEF8-C803-5341-91FF-3EEF98148521}" srcOrd="0" destOrd="0" presId="urn:microsoft.com/office/officeart/2005/8/layout/vList2"/>
    <dgm:cxn modelId="{41D0C319-A208-4779-8223-EA265AD9AF6C}" srcId="{B1F00543-B4F4-4370-9E52-7A45F124EFD6}" destId="{184FA439-C76F-480B-B7C6-77DFAF48B5BD}" srcOrd="2" destOrd="0" parTransId="{3EE2319C-4E51-4086-86DC-4B69BDA5E606}" sibTransId="{0CC3FDED-31A8-406D-A731-9115FFEFCF8F}"/>
    <dgm:cxn modelId="{6C004239-C04B-437B-921A-68E71098DB37}" srcId="{B1F00543-B4F4-4370-9E52-7A45F124EFD6}" destId="{70424065-0BDE-4016-A174-6EC8E7E2034E}" srcOrd="0" destOrd="0" parTransId="{15DB4642-1A2F-4663-AB5E-40F8F309A417}" sibTransId="{A5B423E8-5BB9-45A7-855E-4317E3183ADB}"/>
    <dgm:cxn modelId="{51781F4C-9D2A-4AAA-9C4F-C2AD9C0D8998}" type="presOf" srcId="{CABCC2EC-430A-4553-8E30-4DAF31CF7024}" destId="{6FAFBB1C-CF2B-7F43-89D1-D9984936E22F}" srcOrd="0" destOrd="0" presId="urn:microsoft.com/office/officeart/2005/8/layout/vList2"/>
    <dgm:cxn modelId="{9A77AA55-606F-4926-93AE-70D0EC8681C9}" srcId="{B1F00543-B4F4-4370-9E52-7A45F124EFD6}" destId="{BF6944D9-2A9A-4A70-A295-25C457BD922E}" srcOrd="1" destOrd="0" parTransId="{78D9231A-87DF-4C06-9007-60C0EEBF1A14}" sibTransId="{729795B6-5904-4613-B160-2098E20FD68A}"/>
    <dgm:cxn modelId="{FCDE36BB-F46A-4EC6-81C8-D5E791470E81}" type="presOf" srcId="{184FA439-C76F-480B-B7C6-77DFAF48B5BD}" destId="{90904893-BD73-1A42-ACED-8E44CA6B5B8C}" srcOrd="0" destOrd="2" presId="urn:microsoft.com/office/officeart/2005/8/layout/vList2"/>
    <dgm:cxn modelId="{156BD8C6-E7DC-4A0D-BEC2-5F9A650C2CB1}" type="presOf" srcId="{70424065-0BDE-4016-A174-6EC8E7E2034E}" destId="{90904893-BD73-1A42-ACED-8E44CA6B5B8C}" srcOrd="0" destOrd="0" presId="urn:microsoft.com/office/officeart/2005/8/layout/vList2"/>
    <dgm:cxn modelId="{260D97CC-DAA5-4214-8BB2-1375E8041E0C}" srcId="{BBEC0BBC-6E36-406F-AB1A-7002B1001805}" destId="{CABCC2EC-430A-4553-8E30-4DAF31CF7024}" srcOrd="1" destOrd="0" parTransId="{72431097-DC8F-4997-A462-4880048509B3}" sibTransId="{A00639B8-605A-4201-AB36-555F0A4E22B7}"/>
    <dgm:cxn modelId="{972AB0CF-DB1F-4F4C-88B0-352690F0AACB}" type="presOf" srcId="{B1F00543-B4F4-4370-9E52-7A45F124EFD6}" destId="{5855ACBF-E7E3-2B43-8F15-CDB2BDDA607A}" srcOrd="0" destOrd="0" presId="urn:microsoft.com/office/officeart/2005/8/layout/vList2"/>
    <dgm:cxn modelId="{60530FD6-D208-478A-A5D2-528CED1BFF3E}" type="presOf" srcId="{BF6944D9-2A9A-4A70-A295-25C457BD922E}" destId="{90904893-BD73-1A42-ACED-8E44CA6B5B8C}" srcOrd="0" destOrd="1" presId="urn:microsoft.com/office/officeart/2005/8/layout/vList2"/>
    <dgm:cxn modelId="{453C59EA-682E-48F0-AA56-98D429ED0B34}" srcId="{BBEC0BBC-6E36-406F-AB1A-7002B1001805}" destId="{B1F00543-B4F4-4370-9E52-7A45F124EFD6}" srcOrd="0" destOrd="0" parTransId="{A7DC06FF-772E-48D7-BB71-144C18C32F3B}" sibTransId="{9CD345BF-7FB1-45E4-80B5-769FE4062851}"/>
    <dgm:cxn modelId="{DA4FB605-8D05-4EF6-9730-B8635CE868F7}" type="presParOf" srcId="{D1D4EEF8-C803-5341-91FF-3EEF98148521}" destId="{5855ACBF-E7E3-2B43-8F15-CDB2BDDA607A}" srcOrd="0" destOrd="0" presId="urn:microsoft.com/office/officeart/2005/8/layout/vList2"/>
    <dgm:cxn modelId="{3B5B9E2D-7DC1-4DFB-AA28-20A5DE7840B6}" type="presParOf" srcId="{D1D4EEF8-C803-5341-91FF-3EEF98148521}" destId="{90904893-BD73-1A42-ACED-8E44CA6B5B8C}" srcOrd="1" destOrd="0" presId="urn:microsoft.com/office/officeart/2005/8/layout/vList2"/>
    <dgm:cxn modelId="{A86680B5-9828-4777-A22C-99ACFCF54085}" type="presParOf" srcId="{D1D4EEF8-C803-5341-91FF-3EEF98148521}" destId="{6FAFBB1C-CF2B-7F43-89D1-D9984936E22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594FA-E348-5742-846F-BA0B34C9FFE5}">
      <dsp:nvSpPr>
        <dsp:cNvPr id="0" name=""/>
        <dsp:cNvSpPr/>
      </dsp:nvSpPr>
      <dsp:spPr>
        <a:xfrm rot="16200000">
          <a:off x="725" y="168761"/>
          <a:ext cx="3839374" cy="3839374"/>
        </a:xfrm>
        <a:prstGeom prst="downArrow">
          <a:avLst>
            <a:gd name="adj1" fmla="val 50000"/>
            <a:gd name="adj2" fmla="val 35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Clustering Preprocessing: Missing values filled with median (Numerical ) and mode (Categorical )</a:t>
          </a:r>
        </a:p>
      </dsp:txBody>
      <dsp:txXfrm rot="5400000">
        <a:off x="726" y="1128604"/>
        <a:ext cx="3167484" cy="1919687"/>
      </dsp:txXfrm>
    </dsp:sp>
    <dsp:sp modelId="{6B93B046-661B-DE40-8445-DA78BB8AD095}">
      <dsp:nvSpPr>
        <dsp:cNvPr id="0" name=""/>
        <dsp:cNvSpPr/>
      </dsp:nvSpPr>
      <dsp:spPr>
        <a:xfrm rot="5400000">
          <a:off x="4046599" y="168761"/>
          <a:ext cx="3839374" cy="3839374"/>
        </a:xfrm>
        <a:prstGeom prst="downArrow">
          <a:avLst>
            <a:gd name="adj1" fmla="val 50000"/>
            <a:gd name="adj2" fmla="val 35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Predictive Model Preprocessing: Missing values filled with median (Numerical ) and mode (Categorical )</a:t>
          </a:r>
        </a:p>
      </dsp:txBody>
      <dsp:txXfrm rot="-5400000">
        <a:off x="4718490" y="1128604"/>
        <a:ext cx="3167484" cy="1919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820A11-5C9C-F344-94E6-40E8E0AF7B55}">
      <dsp:nvSpPr>
        <dsp:cNvPr id="0" name=""/>
        <dsp:cNvSpPr/>
      </dsp:nvSpPr>
      <dsp:spPr>
        <a:xfrm>
          <a:off x="814856" y="2786"/>
          <a:ext cx="2607078" cy="156424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Categorical features included Gender, Education Level, Marital Status, and Income Category.</a:t>
          </a:r>
          <a:endParaRPr lang="en-US" sz="1600" kern="1200"/>
        </a:p>
      </dsp:txBody>
      <dsp:txXfrm>
        <a:off x="860671" y="48601"/>
        <a:ext cx="2515448" cy="1472616"/>
      </dsp:txXfrm>
    </dsp:sp>
    <dsp:sp modelId="{B9B2DFAC-E15C-3C42-B7A9-1B43268BFF91}">
      <dsp:nvSpPr>
        <dsp:cNvPr id="0" name=""/>
        <dsp:cNvSpPr/>
      </dsp:nvSpPr>
      <dsp:spPr>
        <a:xfrm>
          <a:off x="3651357" y="461631"/>
          <a:ext cx="552700" cy="646555"/>
        </a:xfrm>
        <a:prstGeom prst="rightArrow">
          <a:avLst>
            <a:gd name="adj1" fmla="val 60000"/>
            <a:gd name="adj2" fmla="val 50000"/>
          </a:avLst>
        </a:prstGeom>
        <a:gradFill rotWithShape="0">
          <a:gsLst>
            <a:gs pos="0">
              <a:schemeClr val="dk2">
                <a:tint val="60000"/>
                <a:hueOff val="0"/>
                <a:satOff val="0"/>
                <a:lumOff val="0"/>
                <a:alphaOff val="0"/>
                <a:tint val="100000"/>
                <a:shade val="100000"/>
                <a:satMod val="130000"/>
              </a:schemeClr>
            </a:gs>
            <a:gs pos="100000">
              <a:schemeClr val="dk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651357" y="590942"/>
        <a:ext cx="386890" cy="387933"/>
      </dsp:txXfrm>
    </dsp:sp>
    <dsp:sp modelId="{8B18FF37-1727-6F49-BB95-83ADD0BD0352}">
      <dsp:nvSpPr>
        <dsp:cNvPr id="0" name=""/>
        <dsp:cNvSpPr/>
      </dsp:nvSpPr>
      <dsp:spPr>
        <a:xfrm>
          <a:off x="4464765" y="2786"/>
          <a:ext cx="2607078" cy="156424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Numerical features normalized using MinMaxScaler.</a:t>
          </a:r>
          <a:endParaRPr lang="en-US" sz="1600" kern="1200"/>
        </a:p>
      </dsp:txBody>
      <dsp:txXfrm>
        <a:off x="4510580" y="48601"/>
        <a:ext cx="2515448" cy="1472616"/>
      </dsp:txXfrm>
    </dsp:sp>
    <dsp:sp modelId="{046A49C2-103B-6840-9258-A60AD50233EC}">
      <dsp:nvSpPr>
        <dsp:cNvPr id="0" name=""/>
        <dsp:cNvSpPr/>
      </dsp:nvSpPr>
      <dsp:spPr>
        <a:xfrm rot="5400000">
          <a:off x="5491954" y="1749528"/>
          <a:ext cx="552700" cy="646555"/>
        </a:xfrm>
        <a:prstGeom prst="rightArrow">
          <a:avLst>
            <a:gd name="adj1" fmla="val 60000"/>
            <a:gd name="adj2" fmla="val 50000"/>
          </a:avLst>
        </a:prstGeom>
        <a:gradFill rotWithShape="0">
          <a:gsLst>
            <a:gs pos="0">
              <a:schemeClr val="dk2">
                <a:tint val="60000"/>
                <a:hueOff val="0"/>
                <a:satOff val="0"/>
                <a:lumOff val="0"/>
                <a:alphaOff val="0"/>
                <a:tint val="100000"/>
                <a:shade val="100000"/>
                <a:satMod val="130000"/>
              </a:schemeClr>
            </a:gs>
            <a:gs pos="100000">
              <a:schemeClr val="dk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574338" y="1796455"/>
        <a:ext cx="387933" cy="386890"/>
      </dsp:txXfrm>
    </dsp:sp>
    <dsp:sp modelId="{01AE819C-66AB-B14D-8D58-784B2ADD7027}">
      <dsp:nvSpPr>
        <dsp:cNvPr id="0" name=""/>
        <dsp:cNvSpPr/>
      </dsp:nvSpPr>
      <dsp:spPr>
        <a:xfrm>
          <a:off x="4464765" y="2609864"/>
          <a:ext cx="2607078" cy="156424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Added a binary column Is_Fully_Inactive to highlight inactivity.</a:t>
          </a:r>
          <a:br>
            <a:rPr lang="en-US" sz="1600" b="0" i="0" kern="1200" baseline="0"/>
          </a:br>
          <a:br>
            <a:rPr lang="en-US" sz="1600" b="0" i="0" kern="1200" baseline="0"/>
          </a:br>
          <a:br>
            <a:rPr lang="en-US" sz="1600" b="0" i="0" kern="1200" baseline="0"/>
          </a:br>
          <a:endParaRPr lang="en-US" sz="1600" kern="1200"/>
        </a:p>
      </dsp:txBody>
      <dsp:txXfrm>
        <a:off x="4510580" y="2655679"/>
        <a:ext cx="2515448" cy="1472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5ACBF-E7E3-2B43-8F15-CDB2BDDA607A}">
      <dsp:nvSpPr>
        <dsp:cNvPr id="0" name=""/>
        <dsp:cNvSpPr/>
      </dsp:nvSpPr>
      <dsp:spPr>
        <a:xfrm>
          <a:off x="0" y="47472"/>
          <a:ext cx="9624621" cy="119175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baseline="0"/>
            <a:t>New features created:</a:t>
          </a:r>
          <a:endParaRPr lang="en-US" sz="3000" kern="1200"/>
        </a:p>
      </dsp:txBody>
      <dsp:txXfrm>
        <a:off x="58177" y="105649"/>
        <a:ext cx="9508267" cy="1075400"/>
      </dsp:txXfrm>
    </dsp:sp>
    <dsp:sp modelId="{90904893-BD73-1A42-ACED-8E44CA6B5B8C}">
      <dsp:nvSpPr>
        <dsp:cNvPr id="0" name=""/>
        <dsp:cNvSpPr/>
      </dsp:nvSpPr>
      <dsp:spPr>
        <a:xfrm>
          <a:off x="0" y="1239227"/>
          <a:ext cx="9624621"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58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baseline="0"/>
            <a:t>Debt-to-Credit Ratio</a:t>
          </a:r>
          <a:endParaRPr lang="en-US" sz="2300" kern="1200"/>
        </a:p>
        <a:p>
          <a:pPr marL="228600" lvl="1" indent="-228600" algn="l" defTabSz="1022350">
            <a:lnSpc>
              <a:spcPct val="90000"/>
            </a:lnSpc>
            <a:spcBef>
              <a:spcPct val="0"/>
            </a:spcBef>
            <a:spcAft>
              <a:spcPct val="20000"/>
            </a:spcAft>
            <a:buChar char="•"/>
          </a:pPr>
          <a:r>
            <a:rPr lang="en-US" sz="2300" b="0" i="0" kern="1200" baseline="0"/>
            <a:t>Monthly Transaction Amount</a:t>
          </a:r>
          <a:endParaRPr lang="en-US" sz="2300" kern="1200"/>
        </a:p>
        <a:p>
          <a:pPr marL="228600" lvl="1" indent="-228600" algn="l" defTabSz="1022350">
            <a:lnSpc>
              <a:spcPct val="90000"/>
            </a:lnSpc>
            <a:spcBef>
              <a:spcPct val="0"/>
            </a:spcBef>
            <a:spcAft>
              <a:spcPct val="20000"/>
            </a:spcAft>
            <a:buChar char="•"/>
          </a:pPr>
          <a:r>
            <a:rPr lang="en-US" sz="2300" b="0" i="0" kern="1200" baseline="0"/>
            <a:t>Utilization Change Rate</a:t>
          </a:r>
          <a:endParaRPr lang="en-US" sz="2300" kern="1200"/>
        </a:p>
      </dsp:txBody>
      <dsp:txXfrm>
        <a:off x="0" y="1239227"/>
        <a:ext cx="9624621" cy="1210950"/>
      </dsp:txXfrm>
    </dsp:sp>
    <dsp:sp modelId="{6FAFBB1C-CF2B-7F43-89D1-D9984936E22F}">
      <dsp:nvSpPr>
        <dsp:cNvPr id="0" name=""/>
        <dsp:cNvSpPr/>
      </dsp:nvSpPr>
      <dsp:spPr>
        <a:xfrm>
          <a:off x="0" y="2450177"/>
          <a:ext cx="9624621" cy="1191754"/>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baseline="0"/>
            <a:t>Numerical features standardized using StandardScale</a:t>
          </a:r>
          <a:br>
            <a:rPr lang="en-US" sz="3000" b="0" i="0" kern="1200" baseline="0"/>
          </a:br>
          <a:endParaRPr lang="en-US" sz="3000" kern="1200"/>
        </a:p>
      </dsp:txBody>
      <dsp:txXfrm>
        <a:off x="58177" y="2508354"/>
        <a:ext cx="9508267" cy="1075400"/>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B667F-470C-4C7A-84C5-247D2CDE57B6}" type="datetimeFigureOut">
              <a:rPr lang="en-IN" smtClean="0"/>
              <a:t>25-03-2025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2985A-10BC-4DAA-A130-0EBD5BC79512}" type="slidenum">
              <a:rPr lang="en-IN" smtClean="0"/>
              <a:t>‹#›</a:t>
            </a:fld>
            <a:endParaRPr lang="en-IN"/>
          </a:p>
        </p:txBody>
      </p:sp>
    </p:spTree>
    <p:extLst>
      <p:ext uri="{BB962C8B-B14F-4D97-AF65-F5344CB8AC3E}">
        <p14:creationId xmlns:p14="http://schemas.microsoft.com/office/powerpoint/2010/main" val="3348901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a:solidFill>
                  <a:srgbClr val="0D0D0D"/>
                </a:solidFill>
                <a:effectLst/>
                <a:latin typeface="Segoe UI Variable Text" pitchFamily="2" charset="0"/>
              </a:rPr>
              <a:t>Data preprocessing ensures the dataset is consistent and model-ready.</a:t>
            </a:r>
          </a:p>
          <a:p>
            <a:r>
              <a:rPr lang="en-US" b="0" i="0">
                <a:solidFill>
                  <a:srgbClr val="0D0D0D"/>
                </a:solidFill>
                <a:effectLst/>
                <a:latin typeface="Segoe UI Variable Text" pitchFamily="2" charset="0"/>
              </a:rPr>
              <a:t>Two models:</a:t>
            </a:r>
          </a:p>
          <a:p>
            <a:r>
              <a:rPr lang="en-US" b="0" i="0">
                <a:solidFill>
                  <a:srgbClr val="0D0D0D"/>
                </a:solidFill>
                <a:effectLst/>
                <a:latin typeface="Segoe UI Variable Text" pitchFamily="2" charset="0"/>
              </a:rPr>
              <a:t>Clustering and </a:t>
            </a:r>
            <a:r>
              <a:rPr lang="en-US" b="0" i="0" err="1">
                <a:solidFill>
                  <a:srgbClr val="0D0D0D"/>
                </a:solidFill>
                <a:effectLst/>
                <a:latin typeface="Segoe UI Variable Text" pitchFamily="2" charset="0"/>
              </a:rPr>
              <a:t>Predcitive</a:t>
            </a:r>
            <a:endParaRPr lang="en-US"/>
          </a:p>
        </p:txBody>
      </p:sp>
      <p:sp>
        <p:nvSpPr>
          <p:cNvPr id="4" name="Slide Number Placeholder 3"/>
          <p:cNvSpPr>
            <a:spLocks noGrp="1"/>
          </p:cNvSpPr>
          <p:nvPr>
            <p:ph type="sldNum" sz="quarter" idx="5"/>
          </p:nvPr>
        </p:nvSpPr>
        <p:spPr/>
        <p:txBody>
          <a:bodyPr/>
          <a:lstStyle/>
          <a:p>
            <a:fld id="{D682985A-10BC-4DAA-A130-0EBD5BC79512}" type="slidenum">
              <a:rPr lang="en-IN" smtClean="0"/>
              <a:t>5</a:t>
            </a:fld>
            <a:endParaRPr lang="en-IN"/>
          </a:p>
        </p:txBody>
      </p:sp>
    </p:spTree>
    <p:extLst>
      <p:ext uri="{BB962C8B-B14F-4D97-AF65-F5344CB8AC3E}">
        <p14:creationId xmlns:p14="http://schemas.microsoft.com/office/powerpoint/2010/main" val="1268715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novelty in our approach lies in combining clustering with predictive modeling, introducing innovative features like binary inactivity, and employing advanced techniques such as </a:t>
            </a:r>
            <a:r>
              <a:rPr lang="en-US" err="1"/>
              <a:t>GridSearchCV</a:t>
            </a:r>
            <a:r>
              <a:rPr lang="en-US"/>
              <a:t> and SHAP visualizations. This provides a comprehensive and creative view of customer behavior."</a:t>
            </a:r>
          </a:p>
          <a:p>
            <a:endParaRPr lang="en-IN"/>
          </a:p>
        </p:txBody>
      </p:sp>
      <p:sp>
        <p:nvSpPr>
          <p:cNvPr id="4" name="Slide Number Placeholder 3"/>
          <p:cNvSpPr>
            <a:spLocks noGrp="1"/>
          </p:cNvSpPr>
          <p:nvPr>
            <p:ph type="sldNum" sz="quarter" idx="5"/>
          </p:nvPr>
        </p:nvSpPr>
        <p:spPr/>
        <p:txBody>
          <a:bodyPr/>
          <a:lstStyle/>
          <a:p>
            <a:fld id="{D682985A-10BC-4DAA-A130-0EBD5BC79512}" type="slidenum">
              <a:rPr lang="en-IN" smtClean="0"/>
              <a:t>19</a:t>
            </a:fld>
            <a:endParaRPr lang="en-IN"/>
          </a:p>
        </p:txBody>
      </p:sp>
    </p:spTree>
    <p:extLst>
      <p:ext uri="{BB962C8B-B14F-4D97-AF65-F5344CB8AC3E}">
        <p14:creationId xmlns:p14="http://schemas.microsoft.com/office/powerpoint/2010/main" val="1150009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a:solidFill>
                  <a:srgbClr val="0D0D0D"/>
                </a:solidFill>
                <a:effectLst/>
                <a:latin typeface="Segoe UI Variable Text" pitchFamily="2" charset="0"/>
              </a:rPr>
              <a:t>To conclude, we achieved two key outcomes: clear customer segmentation using clustering and accurate prediction of utilization patterns with the KNN regression model. Moving forward, we suggest exploring additional features like transaction trends and loyalty data, and testing alternative algorithms like DBSCAN and Gradient Boosting to enhance insights and accuracy</a:t>
            </a:r>
            <a:endParaRPr lang="en-US"/>
          </a:p>
        </p:txBody>
      </p:sp>
      <p:sp>
        <p:nvSpPr>
          <p:cNvPr id="4" name="Slide Number Placeholder 3"/>
          <p:cNvSpPr>
            <a:spLocks noGrp="1"/>
          </p:cNvSpPr>
          <p:nvPr>
            <p:ph type="sldNum" sz="quarter" idx="5"/>
          </p:nvPr>
        </p:nvSpPr>
        <p:spPr/>
        <p:txBody>
          <a:bodyPr/>
          <a:lstStyle/>
          <a:p>
            <a:fld id="{D682985A-10BC-4DAA-A130-0EBD5BC79512}" type="slidenum">
              <a:rPr lang="en-IN" smtClean="0"/>
              <a:t>20</a:t>
            </a:fld>
            <a:endParaRPr lang="en-IN"/>
          </a:p>
        </p:txBody>
      </p:sp>
    </p:spTree>
    <p:extLst>
      <p:ext uri="{BB962C8B-B14F-4D97-AF65-F5344CB8AC3E}">
        <p14:creationId xmlns:p14="http://schemas.microsoft.com/office/powerpoint/2010/main" val="1811495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2985A-10BC-4DAA-A130-0EBD5BC79512}" type="slidenum">
              <a:rPr lang="en-IN" smtClean="0"/>
              <a:t>21</a:t>
            </a:fld>
            <a:endParaRPr lang="en-IN"/>
          </a:p>
        </p:txBody>
      </p:sp>
    </p:spTree>
    <p:extLst>
      <p:ext uri="{BB962C8B-B14F-4D97-AF65-F5344CB8AC3E}">
        <p14:creationId xmlns:p14="http://schemas.microsoft.com/office/powerpoint/2010/main" val="322571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0" i="0">
                <a:solidFill>
                  <a:srgbClr val="0D0D0D"/>
                </a:solidFill>
                <a:effectLst/>
                <a:latin typeface="Segoe UI Variable Text" pitchFamily="2" charset="0"/>
              </a:rPr>
              <a:t>"For clustering, we handled missing values and normalized numerical features using </a:t>
            </a:r>
            <a:r>
              <a:rPr lang="en-US" b="0" i="0" err="1">
                <a:solidFill>
                  <a:srgbClr val="0D0D0D"/>
                </a:solidFill>
                <a:effectLst/>
                <a:latin typeface="Segoe UI Variable Text" pitchFamily="2" charset="0"/>
              </a:rPr>
              <a:t>MinMaxScaler</a:t>
            </a:r>
            <a:r>
              <a:rPr lang="en-US" b="0" i="0">
                <a:solidFill>
                  <a:srgbClr val="0D0D0D"/>
                </a:solidFill>
                <a:effectLst/>
                <a:latin typeface="Segoe UI Variable Text" pitchFamily="2" charset="0"/>
              </a:rPr>
              <a:t>, adding a binary column for inactivity. </a:t>
            </a:r>
          </a:p>
        </p:txBody>
      </p:sp>
      <p:sp>
        <p:nvSpPr>
          <p:cNvPr id="4" name="Slide Number Placeholder 3"/>
          <p:cNvSpPr>
            <a:spLocks noGrp="1"/>
          </p:cNvSpPr>
          <p:nvPr>
            <p:ph type="sldNum" sz="quarter" idx="5"/>
          </p:nvPr>
        </p:nvSpPr>
        <p:spPr/>
        <p:txBody>
          <a:bodyPr/>
          <a:lstStyle/>
          <a:p>
            <a:fld id="{D682985A-10BC-4DAA-A130-0EBD5BC79512}" type="slidenum">
              <a:rPr lang="en-IN" smtClean="0"/>
              <a:t>6</a:t>
            </a:fld>
            <a:endParaRPr lang="en-IN"/>
          </a:p>
        </p:txBody>
      </p:sp>
    </p:spTree>
    <p:extLst>
      <p:ext uri="{BB962C8B-B14F-4D97-AF65-F5344CB8AC3E}">
        <p14:creationId xmlns:p14="http://schemas.microsoft.com/office/powerpoint/2010/main" val="230929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a:solidFill>
                  <a:srgbClr val="0D0D0D"/>
                </a:solidFill>
                <a:effectLst/>
                <a:latin typeface="Segoe UI Variable Text" pitchFamily="2" charset="0"/>
              </a:rPr>
              <a:t>In contrast, the predictive model preprocessing introduced derived features like Debt-to-Credit Ratio and utilized </a:t>
            </a:r>
            <a:r>
              <a:rPr lang="en-US" b="0" i="0" err="1">
                <a:solidFill>
                  <a:srgbClr val="0D0D0D"/>
                </a:solidFill>
                <a:effectLst/>
                <a:latin typeface="Segoe UI Variable Text" pitchFamily="2" charset="0"/>
              </a:rPr>
              <a:t>StandardScaler</a:t>
            </a:r>
            <a:r>
              <a:rPr lang="en-US" b="0" i="0">
                <a:solidFill>
                  <a:srgbClr val="0D0D0D"/>
                </a:solidFill>
                <a:effectLst/>
                <a:latin typeface="Segoe UI Variable Text" pitchFamily="2" charset="0"/>
              </a:rPr>
              <a:t> to standardize numerical data. These steps lay the foundation for meaningful analysis and modelling."</a:t>
            </a:r>
            <a:endParaRPr lang="en-US"/>
          </a:p>
        </p:txBody>
      </p:sp>
      <p:sp>
        <p:nvSpPr>
          <p:cNvPr id="4" name="Slide Number Placeholder 3"/>
          <p:cNvSpPr>
            <a:spLocks noGrp="1"/>
          </p:cNvSpPr>
          <p:nvPr>
            <p:ph type="sldNum" sz="quarter" idx="5"/>
          </p:nvPr>
        </p:nvSpPr>
        <p:spPr/>
        <p:txBody>
          <a:bodyPr/>
          <a:lstStyle/>
          <a:p>
            <a:fld id="{D682985A-10BC-4DAA-A130-0EBD5BC79512}" type="slidenum">
              <a:rPr lang="en-IN" smtClean="0"/>
              <a:t>7</a:t>
            </a:fld>
            <a:endParaRPr lang="en-IN"/>
          </a:p>
        </p:txBody>
      </p:sp>
    </p:spTree>
    <p:extLst>
      <p:ext uri="{BB962C8B-B14F-4D97-AF65-F5344CB8AC3E}">
        <p14:creationId xmlns:p14="http://schemas.microsoft.com/office/powerpoint/2010/main" val="411950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a:t>Bar chart showing feature importance from SHAP analysis.</a:t>
            </a:r>
          </a:p>
          <a:p>
            <a:pPr algn="l"/>
            <a:br>
              <a:rPr lang="en-IN"/>
            </a:br>
            <a:br>
              <a:rPr lang="en-IN"/>
            </a:br>
            <a:r>
              <a:rPr lang="en-US"/>
              <a:t>Feature engineering is essential to improve model performance. For clustering, we encoded categorical features using One-Hot Encoding and focused on existing features like inactivity and transaction counts. For the predictive model, we created new features, such as Debt-to-Credit Ratio, that directly influence credit behavior. These features help models uncover actionable insights about customer demographics and credit utilization patterns.</a:t>
            </a:r>
            <a:br>
              <a:rPr lang="en-US"/>
            </a:br>
            <a:endParaRPr lang="en-IN" b="1"/>
          </a:p>
        </p:txBody>
      </p:sp>
      <p:sp>
        <p:nvSpPr>
          <p:cNvPr id="4" name="Slide Number Placeholder 3"/>
          <p:cNvSpPr>
            <a:spLocks noGrp="1"/>
          </p:cNvSpPr>
          <p:nvPr>
            <p:ph type="sldNum" sz="quarter" idx="5"/>
          </p:nvPr>
        </p:nvSpPr>
        <p:spPr/>
        <p:txBody>
          <a:bodyPr/>
          <a:lstStyle/>
          <a:p>
            <a:fld id="{D682985A-10BC-4DAA-A130-0EBD5BC79512}" type="slidenum">
              <a:rPr lang="en-IN" smtClean="0"/>
              <a:t>9</a:t>
            </a:fld>
            <a:endParaRPr lang="en-IN"/>
          </a:p>
        </p:txBody>
      </p:sp>
    </p:spTree>
    <p:extLst>
      <p:ext uri="{BB962C8B-B14F-4D97-AF65-F5344CB8AC3E}">
        <p14:creationId xmlns:p14="http://schemas.microsoft.com/office/powerpoint/2010/main" val="3487909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0" i="0">
                <a:solidFill>
                  <a:srgbClr val="0D0D0D"/>
                </a:solidFill>
                <a:effectLst/>
                <a:latin typeface="Segoe UI Variable Text" pitchFamily="2" charset="0"/>
              </a:rPr>
              <a:t>On this slide, we introduce the clustering model used for segmenting customers into distinct groups based on their behaviors and demographics.</a:t>
            </a:r>
          </a:p>
          <a:p>
            <a:pPr algn="l"/>
            <a:r>
              <a:rPr lang="en-US" b="0" i="0">
                <a:solidFill>
                  <a:srgbClr val="0D0D0D"/>
                </a:solidFill>
                <a:effectLst/>
                <a:latin typeface="Segoe UI Variable Text" pitchFamily="2" charset="0"/>
              </a:rPr>
              <a:t>We utilized K-Means clustering, determining the optimal number of clusters (K=3) using the Elbow Method. For better visualization and interpretability, we applied PCA to project the data into 2D and 3D spaces.</a:t>
            </a:r>
          </a:p>
          <a:p>
            <a:pPr algn="l"/>
            <a:r>
              <a:rPr lang="en-US" b="0" i="0">
                <a:solidFill>
                  <a:srgbClr val="0D0D0D"/>
                </a:solidFill>
                <a:effectLst/>
                <a:latin typeface="Segoe UI Variable Text" pitchFamily="2" charset="0"/>
              </a:rPr>
              <a:t>To ensure transparency, we integrated explainability techniques like SHAP and LIME, which helped us understand the key features driving the clustering process. For example, Education Level and Gender were among the top contributors.</a:t>
            </a:r>
          </a:p>
          <a:p>
            <a:pPr algn="l"/>
            <a:r>
              <a:rPr lang="en-US" b="0" i="0">
                <a:solidFill>
                  <a:srgbClr val="0D0D0D"/>
                </a:solidFill>
                <a:effectLst/>
                <a:latin typeface="Segoe UI Variable Text" pitchFamily="2" charset="0"/>
              </a:rPr>
              <a:t>Finally, we evaluated the model's performance using Within-Cluster Sum of Squares (WCSS), which measures compactness within clusters to validate the groupings. This approach ensures well-defined and actionable segments.</a:t>
            </a:r>
          </a:p>
        </p:txBody>
      </p:sp>
      <p:sp>
        <p:nvSpPr>
          <p:cNvPr id="4" name="Slide Number Placeholder 3"/>
          <p:cNvSpPr>
            <a:spLocks noGrp="1"/>
          </p:cNvSpPr>
          <p:nvPr>
            <p:ph type="sldNum" sz="quarter" idx="5"/>
          </p:nvPr>
        </p:nvSpPr>
        <p:spPr/>
        <p:txBody>
          <a:bodyPr/>
          <a:lstStyle/>
          <a:p>
            <a:fld id="{D682985A-10BC-4DAA-A130-0EBD5BC79512}" type="slidenum">
              <a:rPr lang="en-IN" smtClean="0"/>
              <a:t>10</a:t>
            </a:fld>
            <a:endParaRPr lang="en-IN"/>
          </a:p>
        </p:txBody>
      </p:sp>
    </p:spTree>
    <p:extLst>
      <p:ext uri="{BB962C8B-B14F-4D97-AF65-F5344CB8AC3E}">
        <p14:creationId xmlns:p14="http://schemas.microsoft.com/office/powerpoint/2010/main" val="1561826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mj-lt"/>
              <a:buAutoNum type="arabicPeriod"/>
            </a:pPr>
            <a:r>
              <a:rPr lang="en-US" b="1" i="0">
                <a:solidFill>
                  <a:srgbClr val="0D0D0D"/>
                </a:solidFill>
                <a:effectLst/>
                <a:latin typeface="Segoe UI Variable Text" pitchFamily="2" charset="0"/>
              </a:rPr>
              <a:t>Introduction:</a:t>
            </a:r>
            <a:r>
              <a:rPr lang="en-US" b="0" i="0">
                <a:solidFill>
                  <a:srgbClr val="0D0D0D"/>
                </a:solidFill>
                <a:effectLst/>
                <a:latin typeface="Segoe UI Variable Text" pitchFamily="2" charset="0"/>
              </a:rPr>
              <a:t> "In this slide, we discuss the results of the clustering model, highlighting how customers were segmented into three distinct clusters based on their behavioral and demographic features."</a:t>
            </a:r>
          </a:p>
          <a:p>
            <a:pPr algn="l">
              <a:buFont typeface="+mj-lt"/>
              <a:buAutoNum type="arabicPeriod"/>
            </a:pPr>
            <a:r>
              <a:rPr lang="en-US" b="1" i="0">
                <a:solidFill>
                  <a:srgbClr val="0D0D0D"/>
                </a:solidFill>
                <a:effectLst/>
                <a:latin typeface="Segoe UI Variable Text" pitchFamily="2" charset="0"/>
              </a:rPr>
              <a:t>Cluster Characteristics:</a:t>
            </a:r>
            <a:endParaRPr lang="en-US" b="0" i="0">
              <a:solidFill>
                <a:srgbClr val="0D0D0D"/>
              </a:solidFill>
              <a:effectLst/>
              <a:latin typeface="Segoe UI Variable Text" pitchFamily="2" charset="0"/>
            </a:endParaRPr>
          </a:p>
          <a:p>
            <a:pPr marL="742950" lvl="1" indent="-285750" algn="l">
              <a:buFont typeface="+mj-lt"/>
              <a:buAutoNum type="arabicPeriod"/>
            </a:pPr>
            <a:r>
              <a:rPr lang="en-US" b="0" i="0">
                <a:solidFill>
                  <a:srgbClr val="0D0D0D"/>
                </a:solidFill>
                <a:effectLst/>
                <a:latin typeface="Segoe UI Variable Text" pitchFamily="2" charset="0"/>
              </a:rPr>
              <a:t>"Cluster 0 represents moderate utilization with balanced transaction activity, making them suitable for mid-tier product promotions."</a:t>
            </a:r>
          </a:p>
          <a:p>
            <a:pPr marL="742950" lvl="1" indent="-285750" algn="l">
              <a:buFont typeface="+mj-lt"/>
              <a:buAutoNum type="arabicPeriod"/>
            </a:pPr>
            <a:r>
              <a:rPr lang="en-US" b="0" i="0">
                <a:solidFill>
                  <a:srgbClr val="0D0D0D"/>
                </a:solidFill>
                <a:effectLst/>
                <a:latin typeface="Segoe UI Variable Text" pitchFamily="2" charset="0"/>
              </a:rPr>
              <a:t>"Cluster 1 is composed of budget-conscious customers with low credit usage, requiring cost-effective retention strategies."</a:t>
            </a:r>
          </a:p>
          <a:p>
            <a:pPr marL="742950" lvl="1" indent="-285750" algn="l">
              <a:buFont typeface="+mj-lt"/>
              <a:buAutoNum type="arabicPeriod"/>
            </a:pPr>
            <a:r>
              <a:rPr lang="en-US" b="0" i="0">
                <a:solidFill>
                  <a:srgbClr val="0D0D0D"/>
                </a:solidFill>
                <a:effectLst/>
                <a:latin typeface="Segoe UI Variable Text" pitchFamily="2" charset="0"/>
              </a:rPr>
              <a:t>"Cluster 2 includes high-value customers with premium behaviors, ideal for exclusive services and financial products."</a:t>
            </a:r>
          </a:p>
          <a:p>
            <a:pPr algn="l">
              <a:buFont typeface="+mj-lt"/>
              <a:buAutoNum type="arabicPeriod"/>
            </a:pPr>
            <a:r>
              <a:rPr lang="en-US" b="1" i="0">
                <a:solidFill>
                  <a:srgbClr val="0D0D0D"/>
                </a:solidFill>
                <a:effectLst/>
                <a:latin typeface="Segoe UI Variable Text" pitchFamily="2" charset="0"/>
              </a:rPr>
              <a:t>Techniques Used:</a:t>
            </a:r>
            <a:endParaRPr lang="en-US" b="0" i="0">
              <a:solidFill>
                <a:srgbClr val="0D0D0D"/>
              </a:solidFill>
              <a:effectLst/>
              <a:latin typeface="Segoe UI Variable Text" pitchFamily="2" charset="0"/>
            </a:endParaRPr>
          </a:p>
          <a:p>
            <a:pPr marL="742950" lvl="1" indent="-285750" algn="l">
              <a:buFont typeface="+mj-lt"/>
              <a:buAutoNum type="arabicPeriod"/>
            </a:pPr>
            <a:r>
              <a:rPr lang="en-US" b="0" i="0">
                <a:solidFill>
                  <a:srgbClr val="0D0D0D"/>
                </a:solidFill>
                <a:effectLst/>
                <a:latin typeface="Segoe UI Variable Text" pitchFamily="2" charset="0"/>
              </a:rPr>
              <a:t>"To ensure the reliability of our clustering results, we used SHAP for global feature importance, identifying Education Level and Gender as key drivers."</a:t>
            </a:r>
          </a:p>
          <a:p>
            <a:pPr marL="742950" lvl="1" indent="-285750" algn="l">
              <a:buFont typeface="+mj-lt"/>
              <a:buAutoNum type="arabicPeriod"/>
            </a:pPr>
            <a:r>
              <a:rPr lang="en-US" b="0" i="0">
                <a:solidFill>
                  <a:srgbClr val="0D0D0D"/>
                </a:solidFill>
                <a:effectLst/>
                <a:latin typeface="Segoe UI Variable Text" pitchFamily="2" charset="0"/>
              </a:rPr>
              <a:t>"LIME allowed us to explain individual cluster assignments, providing local interpretability for actionable insights.</a:t>
            </a:r>
          </a:p>
          <a:p>
            <a:pPr algn="l">
              <a:buFont typeface="+mj-lt"/>
              <a:buAutoNum type="arabicPeriod"/>
            </a:pPr>
            <a:r>
              <a:rPr lang="en-US" b="1" i="0">
                <a:solidFill>
                  <a:srgbClr val="0D0D0D"/>
                </a:solidFill>
                <a:effectLst/>
                <a:latin typeface="Segoe UI Variable Text" pitchFamily="2" charset="0"/>
              </a:rPr>
              <a:t>Visualization:</a:t>
            </a:r>
            <a:endParaRPr lang="en-US" b="0" i="0">
              <a:solidFill>
                <a:srgbClr val="0D0D0D"/>
              </a:solidFill>
              <a:effectLst/>
              <a:latin typeface="Segoe UI Variable Text" pitchFamily="2" charset="0"/>
            </a:endParaRPr>
          </a:p>
          <a:p>
            <a:pPr marL="742950" lvl="1" indent="-285750" algn="l">
              <a:buFont typeface="+mj-lt"/>
              <a:buAutoNum type="arabicPeriod"/>
            </a:pPr>
            <a:r>
              <a:rPr lang="en-US" b="0" i="0">
                <a:solidFill>
                  <a:srgbClr val="0D0D0D"/>
                </a:solidFill>
                <a:effectLst/>
                <a:latin typeface="Segoe UI Variable Text" pitchFamily="2" charset="0"/>
              </a:rPr>
              <a:t>"Here, we have a 2D PCA plot for visualizing cluster separations, along with a 3D PCA plot for dimensional insights."</a:t>
            </a:r>
          </a:p>
          <a:p>
            <a:pPr algn="l">
              <a:buFont typeface="+mj-lt"/>
              <a:buAutoNum type="arabicPeriod"/>
            </a:pPr>
            <a:r>
              <a:rPr lang="en-US" b="1" i="0">
                <a:solidFill>
                  <a:srgbClr val="0D0D0D"/>
                </a:solidFill>
                <a:effectLst/>
                <a:latin typeface="Segoe UI Variable Text" pitchFamily="2" charset="0"/>
              </a:rPr>
              <a:t>Closing:</a:t>
            </a:r>
            <a:r>
              <a:rPr lang="en-US" b="0" i="0">
                <a:solidFill>
                  <a:srgbClr val="0D0D0D"/>
                </a:solidFill>
                <a:effectLst/>
                <a:latin typeface="Segoe UI Variable Text" pitchFamily="2" charset="0"/>
              </a:rPr>
              <a:t> "By analyzing these clusters, we can derive targeted strategies to engage customers more effectively and allocate resources optimally."</a:t>
            </a:r>
          </a:p>
          <a:p>
            <a:pPr marL="742950" lvl="1" indent="-285750" algn="l">
              <a:buFont typeface="+mj-lt"/>
              <a:buAutoNum type="arabicPeriod"/>
            </a:pPr>
            <a:endParaRPr lang="en-US" b="0" i="0">
              <a:solidFill>
                <a:srgbClr val="0D0D0D"/>
              </a:solidFill>
              <a:effectLst/>
              <a:latin typeface="Segoe UI Variable Text" pitchFamily="2" charset="0"/>
            </a:endParaRPr>
          </a:p>
        </p:txBody>
      </p:sp>
      <p:sp>
        <p:nvSpPr>
          <p:cNvPr id="4" name="Slide Number Placeholder 3"/>
          <p:cNvSpPr>
            <a:spLocks noGrp="1"/>
          </p:cNvSpPr>
          <p:nvPr>
            <p:ph type="sldNum" sz="quarter" idx="5"/>
          </p:nvPr>
        </p:nvSpPr>
        <p:spPr/>
        <p:txBody>
          <a:bodyPr/>
          <a:lstStyle/>
          <a:p>
            <a:fld id="{D682985A-10BC-4DAA-A130-0EBD5BC79512}" type="slidenum">
              <a:rPr lang="en-IN" smtClean="0"/>
              <a:t>11</a:t>
            </a:fld>
            <a:endParaRPr lang="en-IN"/>
          </a:p>
        </p:txBody>
      </p:sp>
    </p:spTree>
    <p:extLst>
      <p:ext uri="{BB962C8B-B14F-4D97-AF65-F5344CB8AC3E}">
        <p14:creationId xmlns:p14="http://schemas.microsoft.com/office/powerpoint/2010/main" val="3563467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1" i="0">
                <a:solidFill>
                  <a:srgbClr val="0D0D0D"/>
                </a:solidFill>
                <a:effectLst/>
                <a:latin typeface="Segoe UI Variable Text" pitchFamily="2" charset="0"/>
              </a:rPr>
              <a:t>Key Models and Techniques:</a:t>
            </a:r>
          </a:p>
          <a:p>
            <a:pPr algn="l">
              <a:buFont typeface="+mj-lt"/>
              <a:buAutoNum type="arabicPeriod"/>
            </a:pPr>
            <a:r>
              <a:rPr lang="en-US" b="1" i="0">
                <a:solidFill>
                  <a:srgbClr val="0D0D0D"/>
                </a:solidFill>
                <a:effectLst/>
                <a:latin typeface="Segoe UI Variable Text" pitchFamily="2" charset="0"/>
              </a:rPr>
              <a:t>Random Forest Classifier:</a:t>
            </a:r>
            <a:endParaRPr lang="en-US" b="0" i="0">
              <a:solidFill>
                <a:srgbClr val="0D0D0D"/>
              </a:solidFill>
              <a:effectLst/>
              <a:latin typeface="Segoe UI Variable Text" pitchFamily="2" charset="0"/>
            </a:endParaRPr>
          </a:p>
          <a:p>
            <a:pPr marL="742950" lvl="1" indent="-285750" algn="l">
              <a:buFont typeface="+mj-lt"/>
              <a:buAutoNum type="arabicPeriod"/>
            </a:pPr>
            <a:r>
              <a:rPr lang="en-US" b="0" i="0">
                <a:solidFill>
                  <a:srgbClr val="0D0D0D"/>
                </a:solidFill>
                <a:effectLst/>
                <a:latin typeface="Segoe UI Variable Text" pitchFamily="2" charset="0"/>
              </a:rPr>
              <a:t>This model predicts cluster labels based on demographic and behavioral features.</a:t>
            </a:r>
          </a:p>
          <a:p>
            <a:pPr marL="742950" lvl="1" indent="-285750" algn="l">
              <a:buFont typeface="+mj-lt"/>
              <a:buAutoNum type="arabicPeriod"/>
            </a:pPr>
            <a:r>
              <a:rPr lang="en-US" b="1" i="0">
                <a:solidFill>
                  <a:srgbClr val="0D0D0D"/>
                </a:solidFill>
                <a:effectLst/>
                <a:latin typeface="Segoe UI Variable Text" pitchFamily="2" charset="0"/>
              </a:rPr>
              <a:t>Precision, Recall, and F1-Scores:</a:t>
            </a:r>
            <a:r>
              <a:rPr lang="en-US" b="0" i="0">
                <a:solidFill>
                  <a:srgbClr val="0D0D0D"/>
                </a:solidFill>
                <a:effectLst/>
                <a:latin typeface="Segoe UI Variable Text" pitchFamily="2" charset="0"/>
              </a:rPr>
              <a:t> These metrics, along with a perfect accuracy score of 1.00, demonstrate that the model effectively identifies customers in each cluster without misclassification.</a:t>
            </a:r>
          </a:p>
          <a:p>
            <a:pPr algn="l">
              <a:buFont typeface="+mj-lt"/>
              <a:buAutoNum type="arabicPeriod"/>
            </a:pPr>
            <a:r>
              <a:rPr lang="en-US" b="1" i="0">
                <a:solidFill>
                  <a:srgbClr val="0D0D0D"/>
                </a:solidFill>
                <a:effectLst/>
                <a:latin typeface="Segoe UI Variable Text" pitchFamily="2" charset="0"/>
              </a:rPr>
              <a:t>SHAP (</a:t>
            </a:r>
            <a:r>
              <a:rPr lang="en-US" b="1" i="0" err="1">
                <a:solidFill>
                  <a:srgbClr val="0D0D0D"/>
                </a:solidFill>
                <a:effectLst/>
                <a:latin typeface="Segoe UI Variable Text" pitchFamily="2" charset="0"/>
              </a:rPr>
              <a:t>SHapley</a:t>
            </a:r>
            <a:r>
              <a:rPr lang="en-US" b="1" i="0">
                <a:solidFill>
                  <a:srgbClr val="0D0D0D"/>
                </a:solidFill>
                <a:effectLst/>
                <a:latin typeface="Segoe UI Variable Text" pitchFamily="2" charset="0"/>
              </a:rPr>
              <a:t> Additive Explanations):</a:t>
            </a:r>
            <a:endParaRPr lang="en-US" b="0" i="0">
              <a:solidFill>
                <a:srgbClr val="0D0D0D"/>
              </a:solidFill>
              <a:effectLst/>
              <a:latin typeface="Segoe UI Variable Text" pitchFamily="2" charset="0"/>
            </a:endParaRPr>
          </a:p>
          <a:p>
            <a:pPr marL="742950" lvl="1" indent="-285750" algn="l">
              <a:buFont typeface="+mj-lt"/>
              <a:buAutoNum type="arabicPeriod"/>
            </a:pPr>
            <a:r>
              <a:rPr lang="en-US" b="0" i="0">
                <a:solidFill>
                  <a:srgbClr val="0D0D0D"/>
                </a:solidFill>
                <a:effectLst/>
                <a:latin typeface="Segoe UI Variable Text" pitchFamily="2" charset="0"/>
              </a:rPr>
              <a:t>Provides global feature importance, identifying critical features like Education Level and Gender as significant contributors to cluster predictions.</a:t>
            </a:r>
          </a:p>
          <a:p>
            <a:pPr marL="742950" lvl="1" indent="-285750" algn="l">
              <a:buFont typeface="+mj-lt"/>
              <a:buAutoNum type="arabicPeriod"/>
            </a:pPr>
            <a:r>
              <a:rPr lang="en-US" b="0" i="0">
                <a:solidFill>
                  <a:srgbClr val="0D0D0D"/>
                </a:solidFill>
                <a:effectLst/>
                <a:latin typeface="Segoe UI Variable Text" pitchFamily="2" charset="0"/>
              </a:rPr>
              <a:t>Links </a:t>
            </a:r>
            <a:r>
              <a:rPr lang="en-US" b="1" i="0">
                <a:solidFill>
                  <a:srgbClr val="0D0D0D"/>
                </a:solidFill>
                <a:effectLst/>
                <a:latin typeface="Segoe UI Variable Text" pitchFamily="2" charset="0"/>
              </a:rPr>
              <a:t>demographic data</a:t>
            </a:r>
            <a:r>
              <a:rPr lang="en-US" b="0" i="0">
                <a:solidFill>
                  <a:srgbClr val="0D0D0D"/>
                </a:solidFill>
                <a:effectLst/>
                <a:latin typeface="Segoe UI Variable Text" pitchFamily="2" charset="0"/>
              </a:rPr>
              <a:t> (e.g., Education Level, Gender) with </a:t>
            </a:r>
            <a:r>
              <a:rPr lang="en-US" b="1" i="0">
                <a:solidFill>
                  <a:srgbClr val="0D0D0D"/>
                </a:solidFill>
                <a:effectLst/>
                <a:latin typeface="Segoe UI Variable Text" pitchFamily="2" charset="0"/>
              </a:rPr>
              <a:t>numerical features</a:t>
            </a:r>
            <a:r>
              <a:rPr lang="en-US" b="0" i="0">
                <a:solidFill>
                  <a:srgbClr val="0D0D0D"/>
                </a:solidFill>
                <a:effectLst/>
                <a:latin typeface="Segoe UI Variable Text" pitchFamily="2" charset="0"/>
              </a:rPr>
              <a:t> (e.g., Credit Limit, Debt-to-Credit Ratio) to uncover how these factors collectively influence cluster assignments.</a:t>
            </a:r>
          </a:p>
          <a:p>
            <a:pPr algn="l">
              <a:buFont typeface="+mj-lt"/>
              <a:buAutoNum type="arabicPeriod"/>
            </a:pPr>
            <a:r>
              <a:rPr lang="en-US" b="1" i="0">
                <a:solidFill>
                  <a:srgbClr val="0D0D0D"/>
                </a:solidFill>
                <a:effectLst/>
                <a:latin typeface="Segoe UI Variable Text" pitchFamily="2" charset="0"/>
              </a:rPr>
              <a:t>LIME (Local Interpretable Model-Agnostic Explanations):</a:t>
            </a:r>
            <a:endParaRPr lang="en-US" b="0" i="0">
              <a:solidFill>
                <a:srgbClr val="0D0D0D"/>
              </a:solidFill>
              <a:effectLst/>
              <a:latin typeface="Segoe UI Variable Text" pitchFamily="2" charset="0"/>
            </a:endParaRPr>
          </a:p>
          <a:p>
            <a:pPr marL="742950" lvl="1" indent="-285750" algn="l">
              <a:buFont typeface="+mj-lt"/>
              <a:buAutoNum type="arabicPeriod"/>
            </a:pPr>
            <a:r>
              <a:rPr lang="en-US" b="0" i="0">
                <a:solidFill>
                  <a:srgbClr val="0D0D0D"/>
                </a:solidFill>
                <a:effectLst/>
                <a:latin typeface="Segoe UI Variable Text" pitchFamily="2" charset="0"/>
              </a:rPr>
              <a:t>Focuses on individual predictions, helping interpret how features uniquely impact a specific customer’s cluster.</a:t>
            </a:r>
          </a:p>
          <a:p>
            <a:pPr algn="l">
              <a:buFont typeface="+mj-lt"/>
              <a:buAutoNum type="arabicPeriod"/>
            </a:pPr>
            <a:r>
              <a:rPr lang="en-US" b="1" i="0">
                <a:solidFill>
                  <a:srgbClr val="0D0D0D"/>
                </a:solidFill>
                <a:effectLst/>
                <a:latin typeface="Segoe UI Variable Text" pitchFamily="2" charset="0"/>
              </a:rPr>
              <a:t>Confusion Matrix:</a:t>
            </a:r>
            <a:endParaRPr lang="en-US" b="0" i="0">
              <a:solidFill>
                <a:srgbClr val="0D0D0D"/>
              </a:solidFill>
              <a:effectLst/>
              <a:latin typeface="Segoe UI Variable Text" pitchFamily="2" charset="0"/>
            </a:endParaRPr>
          </a:p>
          <a:p>
            <a:pPr marL="742950" lvl="1" indent="-285750" algn="l">
              <a:buFont typeface="+mj-lt"/>
              <a:buAutoNum type="arabicPeriod"/>
            </a:pPr>
            <a:r>
              <a:rPr lang="en-US" b="0" i="0">
                <a:solidFill>
                  <a:srgbClr val="0D0D0D"/>
                </a:solidFill>
                <a:effectLst/>
                <a:latin typeface="Segoe UI Variable Text" pitchFamily="2" charset="0"/>
              </a:rPr>
              <a:t>Perfect classification with no misclassification, aligning predicted and actual cluster assignments.</a:t>
            </a:r>
          </a:p>
        </p:txBody>
      </p:sp>
      <p:sp>
        <p:nvSpPr>
          <p:cNvPr id="4" name="Slide Number Placeholder 3"/>
          <p:cNvSpPr>
            <a:spLocks noGrp="1"/>
          </p:cNvSpPr>
          <p:nvPr>
            <p:ph type="sldNum" sz="quarter" idx="5"/>
          </p:nvPr>
        </p:nvSpPr>
        <p:spPr/>
        <p:txBody>
          <a:bodyPr/>
          <a:lstStyle/>
          <a:p>
            <a:fld id="{D682985A-10BC-4DAA-A130-0EBD5BC79512}" type="slidenum">
              <a:rPr lang="en-IN" smtClean="0"/>
              <a:t>12</a:t>
            </a:fld>
            <a:endParaRPr lang="en-IN"/>
          </a:p>
        </p:txBody>
      </p:sp>
    </p:spTree>
    <p:extLst>
      <p:ext uri="{BB962C8B-B14F-4D97-AF65-F5344CB8AC3E}">
        <p14:creationId xmlns:p14="http://schemas.microsoft.com/office/powerpoint/2010/main" val="3683949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Visualization:</a:t>
            </a:r>
          </a:p>
          <a:p>
            <a:pPr>
              <a:buFont typeface="Arial" panose="020B0604020202020204" pitchFamily="34" charset="0"/>
              <a:buChar char="•"/>
            </a:pPr>
            <a:r>
              <a:rPr lang="en-US"/>
              <a:t>Graph of actual vs. predicted values.</a:t>
            </a:r>
          </a:p>
          <a:p>
            <a:pPr>
              <a:buFont typeface="Arial" panose="020B0604020202020204" pitchFamily="34" charset="0"/>
              <a:buChar char="•"/>
            </a:pPr>
            <a:r>
              <a:rPr lang="en-US"/>
              <a:t>Decision boundary plot to show how the model predicts credit utilization.</a:t>
            </a:r>
          </a:p>
          <a:p>
            <a:r>
              <a:rPr lang="en-US" b="1"/>
              <a:t>Script:</a:t>
            </a:r>
            <a:r>
              <a:rPr lang="en-US"/>
              <a:t> "The KNN Regression model estimates customers' average credit utilization with precision, helping assess credit risk and fine-tune financial product strategies. Predictive insights show that customers with high Debt-to-Credit Ratios may require closer monitoring. These insights enable more personalized, data-driven decision-making to manage risks effectively."</a:t>
            </a:r>
          </a:p>
        </p:txBody>
      </p:sp>
      <p:sp>
        <p:nvSpPr>
          <p:cNvPr id="4" name="Slide Number Placeholder 3"/>
          <p:cNvSpPr>
            <a:spLocks noGrp="1"/>
          </p:cNvSpPr>
          <p:nvPr>
            <p:ph type="sldNum" sz="quarter" idx="5"/>
          </p:nvPr>
        </p:nvSpPr>
        <p:spPr/>
        <p:txBody>
          <a:bodyPr/>
          <a:lstStyle/>
          <a:p>
            <a:fld id="{D682985A-10BC-4DAA-A130-0EBD5BC79512}" type="slidenum">
              <a:rPr lang="en-IN" smtClean="0"/>
              <a:t>13</a:t>
            </a:fld>
            <a:endParaRPr lang="en-IN"/>
          </a:p>
        </p:txBody>
      </p:sp>
    </p:spTree>
    <p:extLst>
      <p:ext uri="{BB962C8B-B14F-4D97-AF65-F5344CB8AC3E}">
        <p14:creationId xmlns:p14="http://schemas.microsoft.com/office/powerpoint/2010/main" val="1992588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Our recommendations leverage clustering and predictive modeling insights. Clusters enable targeted marketing and better risk assessment, while predictions of utilization ratios support efficient resource allocation and proactive management of high-risk customers."</a:t>
            </a:r>
          </a:p>
        </p:txBody>
      </p:sp>
      <p:sp>
        <p:nvSpPr>
          <p:cNvPr id="4" name="Slide Number Placeholder 3"/>
          <p:cNvSpPr>
            <a:spLocks noGrp="1"/>
          </p:cNvSpPr>
          <p:nvPr>
            <p:ph type="sldNum" sz="quarter" idx="5"/>
          </p:nvPr>
        </p:nvSpPr>
        <p:spPr/>
        <p:txBody>
          <a:bodyPr/>
          <a:lstStyle/>
          <a:p>
            <a:fld id="{D682985A-10BC-4DAA-A130-0EBD5BC79512}" type="slidenum">
              <a:rPr lang="en-IN" smtClean="0"/>
              <a:t>18</a:t>
            </a:fld>
            <a:endParaRPr lang="en-IN"/>
          </a:p>
        </p:txBody>
      </p:sp>
    </p:spTree>
    <p:extLst>
      <p:ext uri="{BB962C8B-B14F-4D97-AF65-F5344CB8AC3E}">
        <p14:creationId xmlns:p14="http://schemas.microsoft.com/office/powerpoint/2010/main" val="139885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2400" spc="225"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342900" indent="-342900">
              <a:lnSpc>
                <a:spcPct val="100000"/>
              </a:lnSpc>
              <a:spcBef>
                <a:spcPts val="1050"/>
              </a:spcBef>
              <a:buClr>
                <a:schemeClr val="accent1"/>
              </a:buClr>
              <a:buFont typeface="Courier New" panose="02070309020205020404" pitchFamily="49" charset="0"/>
              <a:buChar char="o"/>
              <a:defRPr sz="1800" cap="all" spc="0" baseline="0"/>
            </a:lvl1pPr>
            <a:lvl2pPr marL="685800">
              <a:defRPr spc="0" baseline="0"/>
            </a:lvl2pPr>
            <a:lvl3pPr marL="1028700">
              <a:defRPr spc="0" baseline="0"/>
            </a:lvl3pPr>
            <a:lvl4pPr marL="1371600">
              <a:defRPr spc="0" baseline="0"/>
            </a:lvl4pPr>
            <a:lvl5pPr marL="17145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994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2400"/>
            </a:lvl1pPr>
          </a:lstStyle>
          <a:p>
            <a:r>
              <a:rPr lang="en-US"/>
              <a:t>Click to edit Master title style</a:t>
            </a:r>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171450" indent="-171450">
              <a:lnSpc>
                <a:spcPct val="90000"/>
              </a:lnSpc>
              <a:spcBef>
                <a:spcPts val="1050"/>
              </a:spcBef>
              <a:buSzPct val="80000"/>
              <a:defRPr sz="1350" b="1"/>
            </a:lvl1pPr>
            <a:lvl2pPr marL="342900" indent="0">
              <a:lnSpc>
                <a:spcPct val="90000"/>
              </a:lnSpc>
              <a:spcBef>
                <a:spcPts val="1050"/>
              </a:spcBef>
              <a:buSzPct val="80000"/>
              <a:buNone/>
              <a:defRPr sz="1350"/>
            </a:lvl2pPr>
            <a:lvl3pPr marL="685800">
              <a:lnSpc>
                <a:spcPct val="90000"/>
              </a:lnSpc>
              <a:spcBef>
                <a:spcPts val="1050"/>
              </a:spcBef>
              <a:buSzPct val="80000"/>
              <a:defRPr sz="1350"/>
            </a:lvl3pPr>
            <a:lvl4pPr marL="685800" indent="0">
              <a:lnSpc>
                <a:spcPct val="90000"/>
              </a:lnSpc>
              <a:spcBef>
                <a:spcPts val="1050"/>
              </a:spcBef>
              <a:buSzPct val="80000"/>
              <a:buNone/>
              <a:defRPr sz="1350"/>
            </a:lvl4pPr>
            <a:lvl5pPr marL="1028700">
              <a:lnSpc>
                <a:spcPct val="90000"/>
              </a:lnSpc>
              <a:spcBef>
                <a:spcPts val="1050"/>
              </a:spcBef>
              <a:buSzPct val="80000"/>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342900">
              <a:spcBef>
                <a:spcPts val="1050"/>
              </a:spcBef>
              <a:buSzPct val="80000"/>
              <a:defRPr sz="1350"/>
            </a:lvl1pPr>
            <a:lvl2pPr marL="685800">
              <a:buSzPct val="80000"/>
              <a:defRPr sz="1350"/>
            </a:lvl2pPr>
            <a:lvl3pPr marL="1028700">
              <a:buSzPct val="80000"/>
              <a:defRPr sz="1350"/>
            </a:lvl3pPr>
            <a:lvl4pPr marL="1371600">
              <a:buSzPct val="80000"/>
              <a:defRPr sz="1350"/>
            </a:lvl4pPr>
            <a:lvl5pPr marL="1714500">
              <a:buSzPct val="80000"/>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78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3/25/2025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learn.eduopen.org/eduopenv2/pathway_details.php?specialid=23"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pixabay.com/en/thank-you-letters-220427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4578" y="802955"/>
            <a:ext cx="5199608" cy="1455996"/>
          </a:xfrm>
        </p:spPr>
        <p:txBody>
          <a:bodyPr anchor="b">
            <a:normAutofit/>
          </a:bodyPr>
          <a:lstStyle/>
          <a:p>
            <a:pPr>
              <a:lnSpc>
                <a:spcPct val="90000"/>
              </a:lnSpc>
            </a:pPr>
            <a:r>
              <a:rPr lang="en-CA" sz="2400">
                <a:solidFill>
                  <a:schemeClr val="bg1"/>
                </a:solidFill>
                <a:highlight>
                  <a:srgbClr val="000080"/>
                </a:highlight>
                <a:latin typeface="Times New Roman" panose="02020603050405020304" pitchFamily="18" charset="0"/>
                <a:cs typeface="Times New Roman" panose="02020603050405020304" pitchFamily="18" charset="0"/>
              </a:rPr>
              <a:t>Customer Credit Analysis: Clustering and Prediction with Machine Learning</a:t>
            </a:r>
            <a:br>
              <a:rPr lang="en-CA" sz="2400">
                <a:solidFill>
                  <a:schemeClr val="tx2"/>
                </a:solidFill>
                <a:latin typeface="Times New Roman" panose="02020603050405020304" pitchFamily="18" charset="0"/>
                <a:cs typeface="Times New Roman" panose="02020603050405020304" pitchFamily="18" charset="0"/>
              </a:rPr>
            </a:br>
            <a:endParaRPr lang="en-CA" sz="2400">
              <a:solidFill>
                <a:schemeClr val="tx2"/>
              </a:solidFill>
              <a:latin typeface="Times New Roman" panose="02020603050405020304" pitchFamily="18" charset="0"/>
              <a:cs typeface="Times New Roman" panose="02020603050405020304" pitchFamily="18" charset="0"/>
            </a:endParaRPr>
          </a:p>
        </p:txBody>
      </p:sp>
      <p:pic>
        <p:nvPicPr>
          <p:cNvPr id="7" name="Graphic 6" descr="Employee Badge">
            <a:extLst>
              <a:ext uri="{FF2B5EF4-FFF2-40B4-BE49-F238E27FC236}">
                <a16:creationId xmlns:a16="http://schemas.microsoft.com/office/drawing/2014/main" id="{5ED903CC-BFDD-96A0-9766-642FFDA3EE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54090" y="602674"/>
            <a:ext cx="2766157" cy="2766157"/>
          </a:xfrm>
          <a:prstGeom prst="rect">
            <a:avLst/>
          </a:prstGeom>
        </p:spPr>
      </p:pic>
      <p:grpSp>
        <p:nvGrpSpPr>
          <p:cNvPr id="30" name="Group 29">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781561" y="-4155"/>
            <a:ext cx="1886211" cy="2174333"/>
            <a:chOff x="-305" y="-4155"/>
            <a:chExt cx="2514948" cy="2174333"/>
          </a:xfrm>
        </p:grpSpPr>
        <p:sp>
          <p:nvSpPr>
            <p:cNvPr id="31" name="Freeform: Shape 30">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Shape 31">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Freeform: Shape 32">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9" name="Picture 8" descr="A close-up of words&#10;&#10;Description automatically generated">
            <a:extLst>
              <a:ext uri="{FF2B5EF4-FFF2-40B4-BE49-F238E27FC236}">
                <a16:creationId xmlns:a16="http://schemas.microsoft.com/office/drawing/2014/main" id="{7EBBF93E-D50F-858B-9E0C-71FA394D4AC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72011" y="4647"/>
            <a:ext cx="5111791" cy="6422003"/>
          </a:xfrm>
          <a:prstGeom prst="rect">
            <a:avLst/>
          </a:prstGeom>
        </p:spPr>
      </p:pic>
      <p:sp>
        <p:nvSpPr>
          <p:cNvPr id="3" name="Content Placeholder 2"/>
          <p:cNvSpPr>
            <a:spLocks noGrp="1"/>
          </p:cNvSpPr>
          <p:nvPr>
            <p:ph idx="1"/>
          </p:nvPr>
        </p:nvSpPr>
        <p:spPr>
          <a:xfrm>
            <a:off x="7220462" y="2537430"/>
            <a:ext cx="3733184" cy="3639289"/>
          </a:xfrm>
        </p:spPr>
        <p:txBody>
          <a:bodyPr anchor="ctr">
            <a:normAutofit/>
          </a:bodyPr>
          <a:lstStyle/>
          <a:p>
            <a:pPr marL="0" indent="0" algn="ctr">
              <a:buNone/>
            </a:pPr>
            <a:r>
              <a:rPr lang="en-CA" sz="1600">
                <a:solidFill>
                  <a:schemeClr val="tx2"/>
                </a:solidFill>
                <a:latin typeface="Times New Roman"/>
                <a:cs typeface="Times New Roman"/>
              </a:rPr>
              <a:t>Prateek </a:t>
            </a:r>
            <a:r>
              <a:rPr lang="en-CA" sz="1600" dirty="0">
                <a:solidFill>
                  <a:schemeClr val="tx2"/>
                </a:solidFill>
                <a:latin typeface="Times New Roman"/>
                <a:cs typeface="Times New Roman"/>
              </a:rPr>
              <a:t>Bablani (2312791)</a:t>
            </a:r>
          </a:p>
          <a:p>
            <a:pPr marL="0" indent="0" algn="ctr">
              <a:buNone/>
            </a:pPr>
            <a:br>
              <a:rPr lang="en-CA" sz="1600" dirty="0">
                <a:solidFill>
                  <a:schemeClr val="tx2"/>
                </a:solidFill>
                <a:latin typeface="Times New Roman"/>
                <a:cs typeface="Times New Roman"/>
              </a:rPr>
            </a:br>
            <a:r>
              <a:rPr lang="en-CA" sz="1600" dirty="0">
                <a:solidFill>
                  <a:schemeClr val="tx2"/>
                </a:solidFill>
                <a:latin typeface="Times New Roman"/>
                <a:cs typeface="Times New Roman"/>
              </a:rPr>
              <a:t>MBA, University Canada West </a:t>
            </a:r>
          </a:p>
          <a:p>
            <a:pPr marL="0" indent="0" algn="ctr">
              <a:buNone/>
            </a:pPr>
            <a:r>
              <a:rPr lang="en-CA" sz="1600" dirty="0">
                <a:solidFill>
                  <a:schemeClr val="tx2"/>
                </a:solidFill>
                <a:latin typeface="Times New Roman"/>
                <a:cs typeface="Times New Roman"/>
              </a:rPr>
              <a:t>BUSI 651: Machine Learning Tools and Techniques</a:t>
            </a:r>
          </a:p>
          <a:p>
            <a:pPr marL="0" indent="0" algn="ctr">
              <a:buNone/>
            </a:pPr>
            <a:br>
              <a:rPr lang="en-CA" sz="1600" dirty="0">
                <a:solidFill>
                  <a:schemeClr val="tx2"/>
                </a:solidFill>
                <a:latin typeface="Times New Roman"/>
                <a:cs typeface="Times New Roman"/>
              </a:rPr>
            </a:br>
            <a:r>
              <a:rPr lang="en-CA" sz="1600" dirty="0">
                <a:solidFill>
                  <a:schemeClr val="tx2"/>
                </a:solidFill>
                <a:latin typeface="Times New Roman"/>
                <a:cs typeface="Times New Roman"/>
              </a:rPr>
              <a:t>Professor: Sarah </a:t>
            </a:r>
            <a:r>
              <a:rPr lang="en-CA" sz="1600" dirty="0" err="1">
                <a:solidFill>
                  <a:schemeClr val="tx2"/>
                </a:solidFill>
                <a:latin typeface="Times New Roman"/>
                <a:cs typeface="Times New Roman"/>
              </a:rPr>
              <a:t>Gholibeigan</a:t>
            </a:r>
            <a:endParaRPr lang="en-CA" sz="1600" dirty="0">
              <a:solidFill>
                <a:schemeClr val="tx2"/>
              </a:solidFill>
              <a:latin typeface="Times New Roman"/>
              <a:cs typeface="Times New Roman"/>
            </a:endParaRPr>
          </a:p>
          <a:p>
            <a:pPr marL="0" indent="0" algn="ctr">
              <a:buNone/>
            </a:pPr>
            <a:br>
              <a:rPr lang="en-CA" sz="1600" dirty="0">
                <a:solidFill>
                  <a:schemeClr val="tx2"/>
                </a:solidFill>
                <a:latin typeface="Times New Roman"/>
                <a:cs typeface="Times New Roman"/>
              </a:rPr>
            </a:br>
            <a:r>
              <a:rPr lang="en-CA" sz="1600" dirty="0">
                <a:solidFill>
                  <a:schemeClr val="tx2"/>
                </a:solidFill>
                <a:latin typeface="Times New Roman"/>
                <a:cs typeface="Times New Roman"/>
              </a:rPr>
              <a:t>December 14</a:t>
            </a:r>
            <a:r>
              <a:rPr lang="en-CA" sz="1600" baseline="30000" dirty="0">
                <a:solidFill>
                  <a:schemeClr val="tx2"/>
                </a:solidFill>
                <a:latin typeface="Times New Roman"/>
                <a:cs typeface="Times New Roman"/>
              </a:rPr>
              <a:t>th</a:t>
            </a:r>
            <a:r>
              <a:rPr lang="en-CA" sz="1600" dirty="0">
                <a:solidFill>
                  <a:schemeClr val="tx2"/>
                </a:solidFill>
                <a:latin typeface="Times New Roman"/>
                <a:cs typeface="Times New Roman"/>
              </a:rPr>
              <a:t>, 2024</a:t>
            </a:r>
          </a:p>
          <a:p>
            <a:pPr marL="0" indent="0">
              <a:buNone/>
            </a:pPr>
            <a:endParaRPr lang="en-CA" sz="1600" dirty="0">
              <a:solidFill>
                <a:schemeClr val="tx2"/>
              </a:solidFill>
            </a:endParaRPr>
          </a:p>
        </p:txBody>
      </p:sp>
      <p:sp>
        <p:nvSpPr>
          <p:cNvPr id="11" name="TextBox 10">
            <a:extLst>
              <a:ext uri="{FF2B5EF4-FFF2-40B4-BE49-F238E27FC236}">
                <a16:creationId xmlns:a16="http://schemas.microsoft.com/office/drawing/2014/main" id="{484EF383-14C7-B04F-BC73-2C38743AB612}"/>
              </a:ext>
            </a:extLst>
          </p:cNvPr>
          <p:cNvSpPr txBox="1"/>
          <p:nvPr/>
        </p:nvSpPr>
        <p:spPr>
          <a:xfrm>
            <a:off x="2506742" y="5200432"/>
            <a:ext cx="2440091" cy="200055"/>
          </a:xfrm>
          <a:prstGeom prst="rect">
            <a:avLst/>
          </a:prstGeom>
          <a:solidFill>
            <a:srgbClr val="000000"/>
          </a:solidFill>
        </p:spPr>
        <p:txBody>
          <a:bodyPr wrap="square" rtlCol="0">
            <a:spAutoFit/>
          </a:bodyPr>
          <a:lstStyle/>
          <a:p>
            <a:pPr algn="r">
              <a:spcAft>
                <a:spcPts val="600"/>
              </a:spcAft>
            </a:pPr>
            <a:r>
              <a:rPr lang="en-US" sz="700">
                <a:solidFill>
                  <a:srgbClr val="FFFFFF"/>
                </a:solidFill>
                <a:hlinkClick r:id="rId5" tooltip="https://learn.eduopen.org/eduopenv2/pathway_details.php?specialid=2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20" name="Rectangle 311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337131" y="259080"/>
            <a:ext cx="6281166" cy="1481328"/>
          </a:xfrm>
        </p:spPr>
        <p:txBody>
          <a:bodyPr anchor="b">
            <a:normAutofit/>
          </a:bodyPr>
          <a:lstStyle/>
          <a:p>
            <a:pPr marL="0" indent="0">
              <a:lnSpc>
                <a:spcPct val="90000"/>
              </a:lnSpc>
              <a:buNone/>
            </a:pPr>
            <a:r>
              <a:rPr lang="en-US" sz="3600" b="1"/>
              <a:t>Clustering Model: Overview</a:t>
            </a:r>
          </a:p>
        </p:txBody>
      </p:sp>
      <p:sp>
        <p:nvSpPr>
          <p:cNvPr id="31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6459"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1248809" y="2633690"/>
            <a:ext cx="3614166" cy="3547872"/>
          </a:xfrm>
        </p:spPr>
        <p:txBody>
          <a:bodyPr anchor="t">
            <a:normAutofit/>
          </a:bodyPr>
          <a:lstStyle/>
          <a:p>
            <a:pPr marL="0" indent="0">
              <a:lnSpc>
                <a:spcPct val="90000"/>
              </a:lnSpc>
              <a:buNone/>
            </a:pPr>
            <a:r>
              <a:rPr lang="en-US" sz="1300" b="1"/>
              <a:t>Clustering Model: Overview</a:t>
            </a:r>
          </a:p>
          <a:p>
            <a:pPr>
              <a:lnSpc>
                <a:spcPct val="90000"/>
              </a:lnSpc>
              <a:buFont typeface="Arial" panose="020B0604020202020204" pitchFamily="34" charset="0"/>
              <a:buChar char="•"/>
            </a:pPr>
            <a:r>
              <a:rPr lang="en-US" sz="1300" b="1"/>
              <a:t>Goal</a:t>
            </a:r>
            <a:r>
              <a:rPr lang="en-US" sz="1300"/>
              <a:t>: Segment customers based on behavioral and demographic features.</a:t>
            </a:r>
          </a:p>
          <a:p>
            <a:pPr>
              <a:lnSpc>
                <a:spcPct val="90000"/>
              </a:lnSpc>
              <a:buFont typeface="Arial" panose="020B0604020202020204" pitchFamily="34" charset="0"/>
              <a:buChar char="•"/>
            </a:pPr>
            <a:r>
              <a:rPr lang="en-US" sz="1300" b="1"/>
              <a:t>Techniques and Tools Used:</a:t>
            </a:r>
            <a:endParaRPr lang="en-US" sz="1300"/>
          </a:p>
          <a:p>
            <a:pPr marL="742950" lvl="1" indent="-285750">
              <a:lnSpc>
                <a:spcPct val="90000"/>
              </a:lnSpc>
              <a:buFont typeface="Arial" panose="020B0604020202020204" pitchFamily="34" charset="0"/>
              <a:buChar char="•"/>
            </a:pPr>
            <a:r>
              <a:rPr lang="en-US" sz="1300" b="1"/>
              <a:t>K-Means Clustering:</a:t>
            </a:r>
            <a:r>
              <a:rPr lang="en-US" sz="1300"/>
              <a:t> Identified optimal clusters using the Elbow Method (K=3).</a:t>
            </a:r>
          </a:p>
          <a:p>
            <a:pPr marL="742950" lvl="1" indent="-285750">
              <a:lnSpc>
                <a:spcPct val="90000"/>
              </a:lnSpc>
              <a:buFont typeface="Arial" panose="020B0604020202020204" pitchFamily="34" charset="0"/>
              <a:buChar char="•"/>
            </a:pPr>
            <a:r>
              <a:rPr lang="en-US" sz="1300" b="1"/>
              <a:t>Dimensionality Reduction:</a:t>
            </a:r>
            <a:r>
              <a:rPr lang="en-US" sz="1300"/>
              <a:t> Applied PCA (Principal Component Analysis) for visualization in 2D and 3D.</a:t>
            </a:r>
          </a:p>
          <a:p>
            <a:pPr marL="742950" lvl="1" indent="-285750">
              <a:lnSpc>
                <a:spcPct val="90000"/>
              </a:lnSpc>
              <a:buFont typeface="Arial" panose="020B0604020202020204" pitchFamily="34" charset="0"/>
              <a:buChar char="•"/>
            </a:pPr>
            <a:r>
              <a:rPr lang="en-US" sz="1300" b="1"/>
              <a:t>Explainability:</a:t>
            </a:r>
            <a:r>
              <a:rPr lang="en-US" sz="1300"/>
              <a:t> SHAP and LIME were used to interpret feature contributions to cluster assignments.</a:t>
            </a:r>
          </a:p>
          <a:p>
            <a:pPr>
              <a:lnSpc>
                <a:spcPct val="90000"/>
              </a:lnSpc>
              <a:buFont typeface="Arial" panose="020B0604020202020204" pitchFamily="34" charset="0"/>
              <a:buChar char="•"/>
            </a:pPr>
            <a:r>
              <a:rPr lang="en-US" sz="1300" b="1"/>
              <a:t>Evaluation Metrics:</a:t>
            </a:r>
            <a:endParaRPr lang="en-US" sz="1300"/>
          </a:p>
          <a:p>
            <a:pPr marL="742950" lvl="1" indent="-285750">
              <a:lnSpc>
                <a:spcPct val="90000"/>
              </a:lnSpc>
              <a:buFont typeface="Arial" panose="020B0604020202020204" pitchFamily="34" charset="0"/>
              <a:buChar char="•"/>
            </a:pPr>
            <a:r>
              <a:rPr lang="en-US" sz="1300" b="1"/>
              <a:t>WCSS (Within-Cluster Sum of Squares):</a:t>
            </a:r>
            <a:r>
              <a:rPr lang="en-US" sz="1300"/>
              <a:t> Measured compactness within clusters to ensure well-defined groupings.</a:t>
            </a:r>
          </a:p>
        </p:txBody>
      </p:sp>
      <p:pic>
        <p:nvPicPr>
          <p:cNvPr id="3076" name="Picture 4">
            <a:extLst>
              <a:ext uri="{FF2B5EF4-FFF2-40B4-BE49-F238E27FC236}">
                <a16:creationId xmlns:a16="http://schemas.microsoft.com/office/drawing/2014/main" id="{9B4206B7-7AD4-79CC-3F44-D0BC00FE0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711" y="1706397"/>
            <a:ext cx="4285947" cy="378945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 graph with a line&#10;&#10;Description automatically generated">
            <a:extLst>
              <a:ext uri="{FF2B5EF4-FFF2-40B4-BE49-F238E27FC236}">
                <a16:creationId xmlns:a16="http://schemas.microsoft.com/office/drawing/2014/main" id="{911C1D0F-55C3-3707-D691-C95EB33B3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113" r="9886" b="-1"/>
          <a:stretch/>
        </p:blipFill>
        <p:spPr bwMode="auto">
          <a:xfrm>
            <a:off x="6124335" y="1966615"/>
            <a:ext cx="4094226" cy="30706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74"/>
                                        </p:tgtEl>
                                      </p:cBhvr>
                                    </p:animEffect>
                                    <p:set>
                                      <p:cBhvr>
                                        <p:cTn id="7" dur="1" fill="hold">
                                          <p:stCondLst>
                                            <p:cond delay="499"/>
                                          </p:stCondLst>
                                        </p:cTn>
                                        <p:tgtEl>
                                          <p:spTgt spid="307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fade">
                                      <p:cBhvr>
                                        <p:cTn id="11"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20240" y="1061822"/>
            <a:ext cx="5278191" cy="871452"/>
          </a:xfrm>
        </p:spPr>
        <p:txBody>
          <a:bodyPr anchor="b">
            <a:noAutofit/>
          </a:bodyPr>
          <a:lstStyle/>
          <a:p>
            <a:r>
              <a:rPr lang="en-IN" sz="2800"/>
              <a:t>Clustering and Results</a:t>
            </a:r>
          </a:p>
        </p:txBody>
      </p:sp>
      <p:sp>
        <p:nvSpPr>
          <p:cNvPr id="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93215" y="2395728"/>
            <a:ext cx="3182691" cy="18288"/>
          </a:xfrm>
          <a:custGeom>
            <a:avLst/>
            <a:gdLst>
              <a:gd name="connsiteX0" fmla="*/ 0 w 3182691"/>
              <a:gd name="connsiteY0" fmla="*/ 0 h 18288"/>
              <a:gd name="connsiteX1" fmla="*/ 636538 w 3182691"/>
              <a:gd name="connsiteY1" fmla="*/ 0 h 18288"/>
              <a:gd name="connsiteX2" fmla="*/ 1273076 w 3182691"/>
              <a:gd name="connsiteY2" fmla="*/ 0 h 18288"/>
              <a:gd name="connsiteX3" fmla="*/ 1909615 w 3182691"/>
              <a:gd name="connsiteY3" fmla="*/ 0 h 18288"/>
              <a:gd name="connsiteX4" fmla="*/ 2482499 w 3182691"/>
              <a:gd name="connsiteY4" fmla="*/ 0 h 18288"/>
              <a:gd name="connsiteX5" fmla="*/ 3182691 w 3182691"/>
              <a:gd name="connsiteY5" fmla="*/ 0 h 18288"/>
              <a:gd name="connsiteX6" fmla="*/ 3182691 w 3182691"/>
              <a:gd name="connsiteY6" fmla="*/ 18288 h 18288"/>
              <a:gd name="connsiteX7" fmla="*/ 2609807 w 3182691"/>
              <a:gd name="connsiteY7" fmla="*/ 18288 h 18288"/>
              <a:gd name="connsiteX8" fmla="*/ 2068749 w 3182691"/>
              <a:gd name="connsiteY8" fmla="*/ 18288 h 18288"/>
              <a:gd name="connsiteX9" fmla="*/ 1432211 w 3182691"/>
              <a:gd name="connsiteY9" fmla="*/ 18288 h 18288"/>
              <a:gd name="connsiteX10" fmla="*/ 859327 w 3182691"/>
              <a:gd name="connsiteY10" fmla="*/ 18288 h 18288"/>
              <a:gd name="connsiteX11" fmla="*/ 0 w 3182691"/>
              <a:gd name="connsiteY11" fmla="*/ 18288 h 18288"/>
              <a:gd name="connsiteX12" fmla="*/ 0 w 3182691"/>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8288"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3133" y="4516"/>
                  <a:pt x="3181864" y="12266"/>
                  <a:pt x="3182691" y="18288"/>
                </a:cubicBezTo>
                <a:cubicBezTo>
                  <a:pt x="2947041" y="16687"/>
                  <a:pt x="2875741" y="22937"/>
                  <a:pt x="2609807" y="18288"/>
                </a:cubicBezTo>
                <a:cubicBezTo>
                  <a:pt x="2343873" y="13639"/>
                  <a:pt x="2331203" y="31729"/>
                  <a:pt x="2068749" y="18288"/>
                </a:cubicBezTo>
                <a:cubicBezTo>
                  <a:pt x="1806295" y="4847"/>
                  <a:pt x="1713773" y="47088"/>
                  <a:pt x="1432211" y="18288"/>
                </a:cubicBezTo>
                <a:cubicBezTo>
                  <a:pt x="1150649" y="-10512"/>
                  <a:pt x="982765" y="3747"/>
                  <a:pt x="859327" y="18288"/>
                </a:cubicBezTo>
                <a:cubicBezTo>
                  <a:pt x="735889" y="32829"/>
                  <a:pt x="254183" y="35231"/>
                  <a:pt x="0" y="18288"/>
                </a:cubicBezTo>
                <a:cubicBezTo>
                  <a:pt x="-306" y="11477"/>
                  <a:pt x="485" y="4355"/>
                  <a:pt x="0" y="0"/>
                </a:cubicBezTo>
                <a:close/>
              </a:path>
              <a:path w="3182691" h="18288"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3268" y="4624"/>
                  <a:pt x="3183510" y="11191"/>
                  <a:pt x="3182691" y="18288"/>
                </a:cubicBezTo>
                <a:cubicBezTo>
                  <a:pt x="3026064" y="-10849"/>
                  <a:pt x="2775005" y="23067"/>
                  <a:pt x="2546153" y="18288"/>
                </a:cubicBezTo>
                <a:cubicBezTo>
                  <a:pt x="2317301" y="13509"/>
                  <a:pt x="2164351" y="-9884"/>
                  <a:pt x="1845961" y="18288"/>
                </a:cubicBezTo>
                <a:cubicBezTo>
                  <a:pt x="1527571" y="46460"/>
                  <a:pt x="1455006" y="5824"/>
                  <a:pt x="1304903" y="18288"/>
                </a:cubicBezTo>
                <a:cubicBezTo>
                  <a:pt x="1154800" y="30752"/>
                  <a:pt x="942107" y="-12056"/>
                  <a:pt x="604711" y="18288"/>
                </a:cubicBezTo>
                <a:cubicBezTo>
                  <a:pt x="267315" y="48632"/>
                  <a:pt x="141927" y="-8395"/>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1105989" y="2652195"/>
            <a:ext cx="5170932" cy="3483864"/>
          </a:xfrm>
        </p:spPr>
        <p:txBody>
          <a:bodyPr>
            <a:noAutofit/>
          </a:bodyPr>
          <a:lstStyle/>
          <a:p>
            <a:pPr>
              <a:buFont typeface="Arial" panose="020B0604020202020204" pitchFamily="34" charset="0"/>
              <a:buChar char="•"/>
            </a:pPr>
            <a:r>
              <a:rPr lang="en-IN" sz="1200" b="1"/>
              <a:t>Cluster Characteristics</a:t>
            </a:r>
            <a:r>
              <a:rPr lang="en-IN" sz="1200"/>
              <a:t>:</a:t>
            </a:r>
          </a:p>
          <a:p>
            <a:pPr marL="742950" lvl="1" indent="-285750">
              <a:buFont typeface="Arial" panose="020B0604020202020204" pitchFamily="34" charset="0"/>
              <a:buChar char="•"/>
            </a:pPr>
            <a:r>
              <a:rPr lang="en-IN" sz="1200" b="1"/>
              <a:t>Cluster 0:</a:t>
            </a:r>
            <a:r>
              <a:rPr lang="en-IN" sz="1200"/>
              <a:t> Moderate utilization, balanced transactions.</a:t>
            </a:r>
          </a:p>
          <a:p>
            <a:pPr marL="742950" lvl="1" indent="-285750">
              <a:buFont typeface="Arial" panose="020B0604020202020204" pitchFamily="34" charset="0"/>
              <a:buChar char="•"/>
            </a:pPr>
            <a:r>
              <a:rPr lang="en-IN" sz="1200" b="1"/>
              <a:t>Cluster 1:</a:t>
            </a:r>
            <a:r>
              <a:rPr lang="en-IN" sz="1200"/>
              <a:t> Budget-conscious, low credit usage.</a:t>
            </a:r>
          </a:p>
          <a:p>
            <a:pPr marL="742950" lvl="1" indent="-285750">
              <a:buFont typeface="Arial" panose="020B0604020202020204" pitchFamily="34" charset="0"/>
              <a:buChar char="•"/>
            </a:pPr>
            <a:r>
              <a:rPr lang="en-IN" sz="1200" b="1"/>
              <a:t>Cluster 2:</a:t>
            </a:r>
            <a:r>
              <a:rPr lang="en-IN" sz="1200"/>
              <a:t> High-value customers, premium </a:t>
            </a:r>
            <a:r>
              <a:rPr lang="en-IN" sz="1200" err="1"/>
              <a:t>behavior</a:t>
            </a:r>
            <a:r>
              <a:rPr lang="en-IN" sz="1200"/>
              <a:t>.</a:t>
            </a:r>
          </a:p>
          <a:p>
            <a:pPr>
              <a:buFont typeface="Arial" panose="020B0604020202020204" pitchFamily="34" charset="0"/>
              <a:buChar char="•"/>
            </a:pPr>
            <a:r>
              <a:rPr lang="en-IN" sz="1200" b="1"/>
              <a:t>Visualization</a:t>
            </a:r>
            <a:r>
              <a:rPr lang="en-IN" sz="1200"/>
              <a:t>:</a:t>
            </a:r>
          </a:p>
          <a:p>
            <a:pPr marL="742950" lvl="1" indent="-285750">
              <a:buFont typeface="Arial" panose="020B0604020202020204" pitchFamily="34" charset="0"/>
              <a:buChar char="•"/>
            </a:pPr>
            <a:r>
              <a:rPr lang="en-IN" sz="1200"/>
              <a:t>2D PCA plot for cluster separation.</a:t>
            </a:r>
          </a:p>
          <a:p>
            <a:pPr marL="742950" lvl="1" indent="-285750">
              <a:buFont typeface="Arial" panose="020B0604020202020204" pitchFamily="34" charset="0"/>
              <a:buChar char="•"/>
            </a:pPr>
            <a:r>
              <a:rPr lang="en-IN" sz="1200"/>
              <a:t>3D PCA plot for dimensional insights.</a:t>
            </a:r>
          </a:p>
          <a:p>
            <a:pPr>
              <a:buFont typeface="Arial" panose="020B0604020202020204" pitchFamily="34" charset="0"/>
              <a:buChar char="•"/>
            </a:pPr>
            <a:r>
              <a:rPr lang="en-IN" sz="1200" b="1"/>
              <a:t>Techniques Used:</a:t>
            </a:r>
            <a:endParaRPr lang="en-IN" sz="1200"/>
          </a:p>
          <a:p>
            <a:pPr marL="742950" lvl="1" indent="-285750">
              <a:buFont typeface="Arial" panose="020B0604020202020204" pitchFamily="34" charset="0"/>
              <a:buChar char="•"/>
            </a:pPr>
            <a:r>
              <a:rPr lang="en-IN" sz="1200"/>
              <a:t>SHAP </a:t>
            </a:r>
            <a:r>
              <a:rPr lang="en-IN" sz="1200" b="1" i="0">
                <a:solidFill>
                  <a:srgbClr val="0D0D0D"/>
                </a:solidFill>
                <a:effectLst/>
                <a:latin typeface="Segoe UI Variable Text" pitchFamily="2" charset="0"/>
              </a:rPr>
              <a:t>(Shapley Additive Explanations)</a:t>
            </a:r>
            <a:r>
              <a:rPr kumimoji="0" lang="en-US" altLang="en-US" sz="1200" b="1" i="0" u="none" strike="noStrike" cap="none" normalizeH="0" baseline="0">
                <a:ln>
                  <a:noFill/>
                </a:ln>
                <a:effectLst/>
              </a:rPr>
              <a:t>: </a:t>
            </a:r>
            <a:r>
              <a:rPr lang="en-IN" sz="1200"/>
              <a:t>Summary Plot: Highlights feature importance (e.g., Education Level, Gender).</a:t>
            </a:r>
          </a:p>
          <a:p>
            <a:pPr marL="742950" lvl="1" indent="-285750">
              <a:buFont typeface="Arial" panose="020B0604020202020204" pitchFamily="34" charset="0"/>
              <a:buChar char="•"/>
            </a:pPr>
            <a:r>
              <a:rPr lang="en-IN" sz="1200"/>
              <a:t>LIME </a:t>
            </a:r>
            <a:r>
              <a:rPr lang="en-IN" sz="1200" b="1" i="0">
                <a:solidFill>
                  <a:srgbClr val="0D0D0D"/>
                </a:solidFill>
                <a:effectLst/>
                <a:latin typeface="Segoe UI Variable Text" pitchFamily="2" charset="0"/>
              </a:rPr>
              <a:t>(Local Interpretable Model-Agnostic Explanations)</a:t>
            </a:r>
            <a:r>
              <a:rPr lang="en-IN" sz="1200"/>
              <a:t>: Provides local interpretability for individual cluster assignments.</a:t>
            </a:r>
          </a:p>
          <a:p>
            <a:pPr>
              <a:buFont typeface="Arial" panose="020B0604020202020204" pitchFamily="34" charset="0"/>
              <a:buChar char="•"/>
            </a:pPr>
            <a:r>
              <a:rPr lang="en-IN" sz="1200" b="1"/>
              <a:t>Insights</a:t>
            </a:r>
            <a:r>
              <a:rPr lang="en-IN" sz="1200"/>
              <a:t>:</a:t>
            </a:r>
          </a:p>
          <a:p>
            <a:pPr marL="742950" lvl="1" indent="-285750">
              <a:buFont typeface="Arial" panose="020B0604020202020204" pitchFamily="34" charset="0"/>
              <a:buChar char="•"/>
            </a:pPr>
            <a:r>
              <a:rPr lang="en-IN" sz="1200"/>
              <a:t>Cluster 0: Opportunities for mid-tier product promotion.</a:t>
            </a:r>
          </a:p>
          <a:p>
            <a:pPr marL="742950" lvl="1" indent="-285750">
              <a:buFont typeface="Arial" panose="020B0604020202020204" pitchFamily="34" charset="0"/>
              <a:buChar char="•"/>
            </a:pPr>
            <a:r>
              <a:rPr lang="en-IN" sz="1200"/>
              <a:t>Cluster 1: Need for cost-effective retention strategies.</a:t>
            </a:r>
          </a:p>
          <a:p>
            <a:pPr marL="742950" lvl="1" indent="-285750">
              <a:buFont typeface="Arial" panose="020B0604020202020204" pitchFamily="34" charset="0"/>
              <a:buChar char="•"/>
            </a:pPr>
            <a:r>
              <a:rPr lang="en-IN" sz="1200"/>
              <a:t>Cluster 2: Ideal for premium services and products.</a:t>
            </a:r>
          </a:p>
        </p:txBody>
      </p:sp>
      <p:pic>
        <p:nvPicPr>
          <p:cNvPr id="5" name="Picture 4">
            <a:extLst>
              <a:ext uri="{FF2B5EF4-FFF2-40B4-BE49-F238E27FC236}">
                <a16:creationId xmlns:a16="http://schemas.microsoft.com/office/drawing/2014/main" id="{D82D2BA1-05F6-9AB0-DD2B-0D7F96D578DA}"/>
              </a:ext>
            </a:extLst>
          </p:cNvPr>
          <p:cNvPicPr>
            <a:picLocks noChangeAspect="1"/>
          </p:cNvPicPr>
          <p:nvPr/>
        </p:nvPicPr>
        <p:blipFill>
          <a:blip r:embed="rId3"/>
          <a:stretch>
            <a:fillRect/>
          </a:stretch>
        </p:blipFill>
        <p:spPr>
          <a:xfrm>
            <a:off x="7421880" y="711949"/>
            <a:ext cx="3010662" cy="2664436"/>
          </a:xfrm>
          <a:prstGeom prst="rect">
            <a:avLst/>
          </a:prstGeom>
        </p:spPr>
      </p:pic>
      <p:pic>
        <p:nvPicPr>
          <p:cNvPr id="8194" name="Picture 2">
            <a:extLst>
              <a:ext uri="{FF2B5EF4-FFF2-40B4-BE49-F238E27FC236}">
                <a16:creationId xmlns:a16="http://schemas.microsoft.com/office/drawing/2014/main" id="{14535844-32C6-826B-0008-A7ED3994E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5052" y="3769363"/>
            <a:ext cx="2350008" cy="2795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3A13940-B0B8-EE35-CD81-B15A99017EB8}"/>
              </a:ext>
            </a:extLst>
          </p:cNvPr>
          <p:cNvPicPr>
            <a:picLocks noChangeAspect="1"/>
          </p:cNvPicPr>
          <p:nvPr/>
        </p:nvPicPr>
        <p:blipFill>
          <a:blip r:embed="rId5"/>
          <a:stretch>
            <a:fillRect/>
          </a:stretch>
        </p:blipFill>
        <p:spPr>
          <a:xfrm>
            <a:off x="7424634" y="4079193"/>
            <a:ext cx="2991439" cy="2176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fade">
                                      <p:cBhvr>
                                        <p:cTn id="11"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7E459EFE-A4B4-3208-C2DC-C4F7F52144A4}"/>
              </a:ext>
            </a:extLst>
          </p:cNvPr>
          <p:cNvSpPr>
            <a:spLocks noGrp="1"/>
          </p:cNvSpPr>
          <p:nvPr>
            <p:ph type="title"/>
          </p:nvPr>
        </p:nvSpPr>
        <p:spPr>
          <a:xfrm>
            <a:off x="548096" y="410827"/>
            <a:ext cx="5170932" cy="1783080"/>
          </a:xfrm>
        </p:spPr>
        <p:txBody>
          <a:bodyPr vert="horz" lIns="91440" tIns="45720" rIns="91440" bIns="45720" rtlCol="0" anchor="b">
            <a:normAutofit/>
          </a:bodyPr>
          <a:lstStyle/>
          <a:p>
            <a:pPr algn="l" defTabSz="914400">
              <a:lnSpc>
                <a:spcPct val="90000"/>
              </a:lnSpc>
            </a:pPr>
            <a:r>
              <a:rPr lang="en-US" sz="3600" b="1"/>
              <a:t>Predictive Model: Random Forest Classifier</a:t>
            </a:r>
            <a:br>
              <a:rPr lang="en-US" sz="3600" b="1"/>
            </a:br>
            <a:endParaRPr lang="en-US" sz="3600"/>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93215" y="2395728"/>
            <a:ext cx="3182691" cy="18288"/>
          </a:xfrm>
          <a:custGeom>
            <a:avLst/>
            <a:gdLst>
              <a:gd name="connsiteX0" fmla="*/ 0 w 3182691"/>
              <a:gd name="connsiteY0" fmla="*/ 0 h 18288"/>
              <a:gd name="connsiteX1" fmla="*/ 636538 w 3182691"/>
              <a:gd name="connsiteY1" fmla="*/ 0 h 18288"/>
              <a:gd name="connsiteX2" fmla="*/ 1273076 w 3182691"/>
              <a:gd name="connsiteY2" fmla="*/ 0 h 18288"/>
              <a:gd name="connsiteX3" fmla="*/ 1909615 w 3182691"/>
              <a:gd name="connsiteY3" fmla="*/ 0 h 18288"/>
              <a:gd name="connsiteX4" fmla="*/ 2482499 w 3182691"/>
              <a:gd name="connsiteY4" fmla="*/ 0 h 18288"/>
              <a:gd name="connsiteX5" fmla="*/ 3182691 w 3182691"/>
              <a:gd name="connsiteY5" fmla="*/ 0 h 18288"/>
              <a:gd name="connsiteX6" fmla="*/ 3182691 w 3182691"/>
              <a:gd name="connsiteY6" fmla="*/ 18288 h 18288"/>
              <a:gd name="connsiteX7" fmla="*/ 2609807 w 3182691"/>
              <a:gd name="connsiteY7" fmla="*/ 18288 h 18288"/>
              <a:gd name="connsiteX8" fmla="*/ 2068749 w 3182691"/>
              <a:gd name="connsiteY8" fmla="*/ 18288 h 18288"/>
              <a:gd name="connsiteX9" fmla="*/ 1432211 w 3182691"/>
              <a:gd name="connsiteY9" fmla="*/ 18288 h 18288"/>
              <a:gd name="connsiteX10" fmla="*/ 859327 w 3182691"/>
              <a:gd name="connsiteY10" fmla="*/ 18288 h 18288"/>
              <a:gd name="connsiteX11" fmla="*/ 0 w 3182691"/>
              <a:gd name="connsiteY11" fmla="*/ 18288 h 18288"/>
              <a:gd name="connsiteX12" fmla="*/ 0 w 3182691"/>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8288"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3133" y="4516"/>
                  <a:pt x="3181864" y="12266"/>
                  <a:pt x="3182691" y="18288"/>
                </a:cubicBezTo>
                <a:cubicBezTo>
                  <a:pt x="2947041" y="16687"/>
                  <a:pt x="2875741" y="22937"/>
                  <a:pt x="2609807" y="18288"/>
                </a:cubicBezTo>
                <a:cubicBezTo>
                  <a:pt x="2343873" y="13639"/>
                  <a:pt x="2331203" y="31729"/>
                  <a:pt x="2068749" y="18288"/>
                </a:cubicBezTo>
                <a:cubicBezTo>
                  <a:pt x="1806295" y="4847"/>
                  <a:pt x="1713773" y="47088"/>
                  <a:pt x="1432211" y="18288"/>
                </a:cubicBezTo>
                <a:cubicBezTo>
                  <a:pt x="1150649" y="-10512"/>
                  <a:pt x="982765" y="3747"/>
                  <a:pt x="859327" y="18288"/>
                </a:cubicBezTo>
                <a:cubicBezTo>
                  <a:pt x="735889" y="32829"/>
                  <a:pt x="254183" y="35231"/>
                  <a:pt x="0" y="18288"/>
                </a:cubicBezTo>
                <a:cubicBezTo>
                  <a:pt x="-306" y="11477"/>
                  <a:pt x="485" y="4355"/>
                  <a:pt x="0" y="0"/>
                </a:cubicBezTo>
                <a:close/>
              </a:path>
              <a:path w="3182691" h="18288"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3268" y="4624"/>
                  <a:pt x="3183510" y="11191"/>
                  <a:pt x="3182691" y="18288"/>
                </a:cubicBezTo>
                <a:cubicBezTo>
                  <a:pt x="3026064" y="-10849"/>
                  <a:pt x="2775005" y="23067"/>
                  <a:pt x="2546153" y="18288"/>
                </a:cubicBezTo>
                <a:cubicBezTo>
                  <a:pt x="2317301" y="13509"/>
                  <a:pt x="2164351" y="-9884"/>
                  <a:pt x="1845961" y="18288"/>
                </a:cubicBezTo>
                <a:cubicBezTo>
                  <a:pt x="1527571" y="46460"/>
                  <a:pt x="1455006" y="5824"/>
                  <a:pt x="1304903" y="18288"/>
                </a:cubicBezTo>
                <a:cubicBezTo>
                  <a:pt x="1154800" y="30752"/>
                  <a:pt x="942107" y="-12056"/>
                  <a:pt x="604711" y="18288"/>
                </a:cubicBezTo>
                <a:cubicBezTo>
                  <a:pt x="267315" y="48632"/>
                  <a:pt x="141927" y="-8395"/>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1">
            <a:extLst>
              <a:ext uri="{FF2B5EF4-FFF2-40B4-BE49-F238E27FC236}">
                <a16:creationId xmlns:a16="http://schemas.microsoft.com/office/drawing/2014/main" id="{7B55C378-9E85-02EF-E93E-50ECBF9B35CF}"/>
              </a:ext>
            </a:extLst>
          </p:cNvPr>
          <p:cNvSpPr>
            <a:spLocks noChangeArrowheads="1"/>
          </p:cNvSpPr>
          <p:nvPr/>
        </p:nvSpPr>
        <p:spPr bwMode="auto">
          <a:xfrm>
            <a:off x="544245" y="2864467"/>
            <a:ext cx="5170932" cy="348386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defTabSz="914400" fontAlgn="base">
              <a:lnSpc>
                <a:spcPct val="90000"/>
              </a:lnSpc>
              <a:spcBef>
                <a:spcPct val="0"/>
              </a:spcBef>
              <a:spcAft>
                <a:spcPts val="600"/>
              </a:spcAft>
              <a:buClrTx/>
              <a:buSzTx/>
              <a:tabLst/>
            </a:pPr>
            <a:r>
              <a:rPr kumimoji="0" lang="en-US" altLang="en-US" sz="1000" b="1" i="0" u="none" strike="noStrike" cap="none" normalizeH="0" baseline="0">
                <a:ln>
                  <a:noFill/>
                </a:ln>
                <a:effectLst/>
              </a:rPr>
              <a:t>Overview:</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a:ln>
                  <a:noFill/>
                </a:ln>
                <a:effectLst/>
              </a:rPr>
              <a:t>Goal:</a:t>
            </a:r>
            <a:r>
              <a:rPr kumimoji="0" lang="en-US" altLang="en-US" sz="1000" b="0" i="0" u="none" strike="noStrike" cap="none" normalizeH="0" baseline="0">
                <a:ln>
                  <a:noFill/>
                </a:ln>
                <a:effectLst/>
              </a:rPr>
              <a:t> Classify customers into pre-defined clusters based on demographic and behavioral data.</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a:ln>
                  <a:noFill/>
                </a:ln>
                <a:effectLst/>
              </a:rPr>
              <a:t>Approach:</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Random Forest Classifier with 100 estimators to ensure robustness.</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Evaluated using:</a:t>
            </a: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a:ln>
                  <a:noFill/>
                </a:ln>
                <a:effectLst/>
              </a:rPr>
              <a:t>Precision, Recall, and F1-Score</a:t>
            </a:r>
            <a:r>
              <a:rPr kumimoji="0" lang="en-US" altLang="en-US" sz="1000" b="0" i="0" u="none" strike="noStrike" cap="none" normalizeH="0" baseline="0">
                <a:ln>
                  <a:noFill/>
                </a:ln>
                <a:effectLst/>
              </a:rPr>
              <a:t> to measure accuracy for each cluster.</a:t>
            </a: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a:ln>
                  <a:noFill/>
                </a:ln>
                <a:effectLst/>
              </a:rPr>
              <a:t>Cross-Validation Accuracy</a:t>
            </a:r>
            <a:r>
              <a:rPr kumimoji="0" lang="en-US" altLang="en-US" sz="1000" b="0" i="0" u="none" strike="noStrike" cap="none" normalizeH="0" baseline="0">
                <a:ln>
                  <a:noFill/>
                </a:ln>
                <a:effectLst/>
              </a:rPr>
              <a:t> for overall model reliability.</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a:ln>
                  <a:noFill/>
                </a:ln>
                <a:effectLst/>
              </a:rPr>
              <a:t>Techniques Used:</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SHAP and LIME:</a:t>
            </a: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a:ln>
                  <a:noFill/>
                </a:ln>
                <a:effectLst/>
              </a:rPr>
              <a:t>SHAP</a:t>
            </a:r>
            <a:r>
              <a:rPr lang="en-IN" sz="1000" b="1" i="0">
                <a:solidFill>
                  <a:srgbClr val="0D0D0D"/>
                </a:solidFill>
                <a:effectLst/>
                <a:latin typeface="Segoe UI Variable Text" pitchFamily="2" charset="0"/>
              </a:rPr>
              <a:t>(Shapley Additive Explanations)</a:t>
            </a:r>
            <a:r>
              <a:rPr kumimoji="0" lang="en-US" altLang="en-US" sz="1000" b="1" i="0" u="none" strike="noStrike" cap="none" normalizeH="0" baseline="0">
                <a:ln>
                  <a:noFill/>
                </a:ln>
                <a:effectLst/>
              </a:rPr>
              <a:t>:</a:t>
            </a:r>
            <a:r>
              <a:rPr kumimoji="0" lang="en-US" altLang="en-US" sz="1000" b="0" i="0" u="none" strike="noStrike" cap="none" normalizeH="0" baseline="0">
                <a:ln>
                  <a:noFill/>
                </a:ln>
                <a:effectLst/>
              </a:rPr>
              <a:t> Provides global feature importance, showcasing influential predictors like Education Level and Gender.</a:t>
            </a: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lang="en-IN" sz="1000" b="1" i="0">
                <a:solidFill>
                  <a:srgbClr val="0D0D0D"/>
                </a:solidFill>
                <a:effectLst/>
                <a:latin typeface="Segoe UI Variable Text" pitchFamily="2" charset="0"/>
              </a:rPr>
              <a:t>LIME (Local Interpretable Model-Agnostic Explanations):</a:t>
            </a:r>
            <a:r>
              <a:rPr kumimoji="0" lang="en-US" altLang="en-US" sz="1000" b="0" i="0" u="none" strike="noStrike" cap="none" normalizeH="0" baseline="0">
                <a:ln>
                  <a:noFill/>
                </a:ln>
                <a:effectLst/>
              </a:rPr>
              <a:t> Offers local interpretability for individual predictions, adding actionable insights.</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Proxy Decision Tree Model:</a:t>
            </a: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Used to simplify local feature explanations with a more interpretable representation</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en-US" sz="1000" b="0" i="0" u="none" strike="noStrike" cap="none" normalizeH="0" baseline="0">
              <a:ln>
                <a:noFill/>
              </a:ln>
              <a:effectLst/>
            </a:endParaRPr>
          </a:p>
        </p:txBody>
      </p:sp>
      <p:pic>
        <p:nvPicPr>
          <p:cNvPr id="4" name="Picture 3" descr="A screenshot of a computer&#10;&#10;Description automatically generated">
            <a:extLst>
              <a:ext uri="{FF2B5EF4-FFF2-40B4-BE49-F238E27FC236}">
                <a16:creationId xmlns:a16="http://schemas.microsoft.com/office/drawing/2014/main" id="{E04F00F0-A77F-1F3C-2999-E7261FD3C232}"/>
              </a:ext>
            </a:extLst>
          </p:cNvPr>
          <p:cNvPicPr>
            <a:picLocks noChangeAspect="1"/>
          </p:cNvPicPr>
          <p:nvPr/>
        </p:nvPicPr>
        <p:blipFill>
          <a:blip r:embed="rId3"/>
          <a:stretch>
            <a:fillRect/>
          </a:stretch>
        </p:blipFill>
        <p:spPr>
          <a:xfrm>
            <a:off x="7279956" y="237199"/>
            <a:ext cx="2881174" cy="2940112"/>
          </a:xfrm>
          <a:prstGeom prst="rect">
            <a:avLst/>
          </a:prstGeom>
        </p:spPr>
      </p:pic>
      <p:sp>
        <p:nvSpPr>
          <p:cNvPr id="9" name="TextBox 8">
            <a:extLst>
              <a:ext uri="{FF2B5EF4-FFF2-40B4-BE49-F238E27FC236}">
                <a16:creationId xmlns:a16="http://schemas.microsoft.com/office/drawing/2014/main" id="{BB717139-71B5-8E92-B4B5-840444B8C1AC}"/>
              </a:ext>
            </a:extLst>
          </p:cNvPr>
          <p:cNvSpPr txBox="1"/>
          <p:nvPr/>
        </p:nvSpPr>
        <p:spPr>
          <a:xfrm>
            <a:off x="7901751" y="3407251"/>
            <a:ext cx="3783648" cy="3231654"/>
          </a:xfrm>
          <a:prstGeom prst="rect">
            <a:avLst/>
          </a:prstGeom>
          <a:solidFill>
            <a:schemeClr val="accent3">
              <a:lumMod val="60000"/>
              <a:lumOff val="40000"/>
            </a:schemeClr>
          </a:solidFill>
        </p:spPr>
        <p:txBody>
          <a:bodyPr wrap="square" rtlCol="0">
            <a:spAutoFit/>
          </a:bodyPr>
          <a:lstStyle/>
          <a:p>
            <a:pPr algn="l">
              <a:buFont typeface="+mj-lt"/>
              <a:buAutoNum type="arabicPeriod"/>
            </a:pPr>
            <a:r>
              <a:rPr lang="en-US" sz="1200" b="1" i="0">
                <a:solidFill>
                  <a:srgbClr val="0D0D0D"/>
                </a:solidFill>
                <a:effectLst/>
                <a:latin typeface="Segoe UI Variable Text" pitchFamily="2" charset="0"/>
              </a:rPr>
              <a:t>Insights:</a:t>
            </a:r>
            <a:br>
              <a:rPr lang="en-US" sz="1200">
                <a:solidFill>
                  <a:srgbClr val="0D0D0D"/>
                </a:solidFill>
                <a:latin typeface="Segoe UI Variable Text" pitchFamily="2" charset="0"/>
              </a:rPr>
            </a:br>
            <a:r>
              <a:rPr lang="en-US" sz="1200" b="0" i="0">
                <a:solidFill>
                  <a:srgbClr val="0D0D0D"/>
                </a:solidFill>
                <a:effectLst/>
                <a:latin typeface="Segoe UI Variable Text" pitchFamily="2" charset="0"/>
              </a:rPr>
              <a:t>Combining demographic features with numerical data helps create actionable strategies:</a:t>
            </a:r>
          </a:p>
          <a:p>
            <a:pPr marL="1143000" lvl="2" indent="-228600" algn="l">
              <a:buFont typeface="+mj-lt"/>
              <a:buAutoNum type="arabicPeriod"/>
            </a:pPr>
            <a:r>
              <a:rPr lang="en-US" sz="1200" b="1" i="0">
                <a:solidFill>
                  <a:srgbClr val="0D0D0D"/>
                </a:solidFill>
                <a:effectLst/>
                <a:latin typeface="Segoe UI Variable Text" pitchFamily="2" charset="0"/>
              </a:rPr>
              <a:t>Cluster 2 (High-Value Customers):</a:t>
            </a:r>
            <a:r>
              <a:rPr lang="en-US" sz="1200" b="0" i="0">
                <a:solidFill>
                  <a:srgbClr val="0D0D0D"/>
                </a:solidFill>
                <a:effectLst/>
                <a:latin typeface="Segoe UI Variable Text" pitchFamily="2" charset="0"/>
              </a:rPr>
              <a:t> Focus on offering premium financial products, such as exclusive credit cards or investment options.</a:t>
            </a:r>
          </a:p>
          <a:p>
            <a:pPr marL="1143000" lvl="2" indent="-228600" algn="l">
              <a:buFont typeface="+mj-lt"/>
              <a:buAutoNum type="arabicPeriod"/>
            </a:pPr>
            <a:r>
              <a:rPr lang="en-US" sz="1200" b="1" i="0">
                <a:solidFill>
                  <a:srgbClr val="0D0D0D"/>
                </a:solidFill>
                <a:effectLst/>
                <a:latin typeface="Segoe UI Variable Text" pitchFamily="2" charset="0"/>
              </a:rPr>
              <a:t>Cluster 0 (Moderate Customers):</a:t>
            </a:r>
            <a:r>
              <a:rPr lang="en-US" sz="1200" b="0" i="0">
                <a:solidFill>
                  <a:srgbClr val="0D0D0D"/>
                </a:solidFill>
                <a:effectLst/>
                <a:latin typeface="Segoe UI Variable Text" pitchFamily="2" charset="0"/>
              </a:rPr>
              <a:t> Encourage responsible credit usage through educational initiatives.</a:t>
            </a:r>
          </a:p>
          <a:p>
            <a:pPr marL="1143000" lvl="2" indent="-228600" algn="l">
              <a:buFont typeface="+mj-lt"/>
              <a:buAutoNum type="arabicPeriod"/>
            </a:pPr>
            <a:r>
              <a:rPr lang="en-US" sz="1200" b="1" i="0">
                <a:solidFill>
                  <a:srgbClr val="0D0D0D"/>
                </a:solidFill>
                <a:effectLst/>
                <a:latin typeface="Segoe UI Variable Text" pitchFamily="2" charset="0"/>
              </a:rPr>
              <a:t>Cluster 1 (Budget-Conscious):</a:t>
            </a:r>
            <a:r>
              <a:rPr lang="en-US" sz="1200" b="0" i="0">
                <a:solidFill>
                  <a:srgbClr val="0D0D0D"/>
                </a:solidFill>
                <a:effectLst/>
                <a:latin typeface="Segoe UI Variable Text" pitchFamily="2" charset="0"/>
              </a:rPr>
              <a:t> Provide cost-effective financial products to meet their needs.</a:t>
            </a:r>
          </a:p>
          <a:p>
            <a:endParaRPr lang="en-IN" sz="1200"/>
          </a:p>
        </p:txBody>
      </p:sp>
      <p:pic>
        <p:nvPicPr>
          <p:cNvPr id="8" name="Picture 7">
            <a:extLst>
              <a:ext uri="{FF2B5EF4-FFF2-40B4-BE49-F238E27FC236}">
                <a16:creationId xmlns:a16="http://schemas.microsoft.com/office/drawing/2014/main" id="{48226862-64C9-AC8C-CCBD-07E0FAE21A43}"/>
              </a:ext>
            </a:extLst>
          </p:cNvPr>
          <p:cNvPicPr>
            <a:picLocks noChangeAspect="1"/>
          </p:cNvPicPr>
          <p:nvPr/>
        </p:nvPicPr>
        <p:blipFill>
          <a:blip r:embed="rId4"/>
          <a:stretch>
            <a:fillRect/>
          </a:stretch>
        </p:blipFill>
        <p:spPr>
          <a:xfrm>
            <a:off x="5720987" y="4130023"/>
            <a:ext cx="2996946" cy="1992968"/>
          </a:xfrm>
          <a:prstGeom prst="rect">
            <a:avLst/>
          </a:prstGeom>
        </p:spPr>
      </p:pic>
    </p:spTree>
    <p:extLst>
      <p:ext uri="{BB962C8B-B14F-4D97-AF65-F5344CB8AC3E}">
        <p14:creationId xmlns:p14="http://schemas.microsoft.com/office/powerpoint/2010/main" val="290901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631623" y="214977"/>
            <a:ext cx="2571750" cy="1719072"/>
          </a:xfrm>
        </p:spPr>
        <p:txBody>
          <a:bodyPr vert="horz" lIns="91440" tIns="45720" rIns="91440" bIns="45720" rtlCol="0" anchor="b">
            <a:normAutofit/>
          </a:bodyPr>
          <a:lstStyle/>
          <a:p>
            <a:pPr algn="l" defTabSz="914400">
              <a:lnSpc>
                <a:spcPct val="90000"/>
              </a:lnSpc>
            </a:pPr>
            <a:r>
              <a:rPr lang="en-US" sz="2600" kern="1200">
                <a:solidFill>
                  <a:schemeClr val="tx1"/>
                </a:solidFill>
                <a:latin typeface="+mj-lt"/>
                <a:ea typeface="+mj-ea"/>
                <a:cs typeface="+mj-cs"/>
              </a:rPr>
              <a:t>Predictive Model: KNN Regression </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6459"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a:extLst>
              <a:ext uri="{FF2B5EF4-FFF2-40B4-BE49-F238E27FC236}">
                <a16:creationId xmlns:a16="http://schemas.microsoft.com/office/drawing/2014/main" id="{04E69945-ABFA-C1FF-648D-B70D13DA233B}"/>
              </a:ext>
            </a:extLst>
          </p:cNvPr>
          <p:cNvPicPr>
            <a:picLocks noChangeAspect="1"/>
          </p:cNvPicPr>
          <p:nvPr/>
        </p:nvPicPr>
        <p:blipFill>
          <a:blip r:embed="rId3"/>
          <a:stretch>
            <a:fillRect/>
          </a:stretch>
        </p:blipFill>
        <p:spPr>
          <a:xfrm>
            <a:off x="1326098" y="2318794"/>
            <a:ext cx="5177790" cy="3300840"/>
          </a:xfrm>
          <a:prstGeom prst="rect">
            <a:avLst/>
          </a:prstGeom>
        </p:spPr>
      </p:pic>
      <p:sp>
        <p:nvSpPr>
          <p:cNvPr id="8" name="Rectangle 4">
            <a:extLst>
              <a:ext uri="{FF2B5EF4-FFF2-40B4-BE49-F238E27FC236}">
                <a16:creationId xmlns:a16="http://schemas.microsoft.com/office/drawing/2014/main" id="{DC9D05B0-F99C-F8B6-992D-DA360399318B}"/>
              </a:ext>
            </a:extLst>
          </p:cNvPr>
          <p:cNvSpPr>
            <a:spLocks noChangeArrowheads="1"/>
          </p:cNvSpPr>
          <p:nvPr/>
        </p:nvSpPr>
        <p:spPr bwMode="auto">
          <a:xfrm>
            <a:off x="7526709" y="825617"/>
            <a:ext cx="35433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rPr>
              <a:t>Slide 9b: Predictive Model: KNN Regression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rPr>
              <a:t>Purpose: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chemeClr val="tx1"/>
                </a:solidFill>
                <a:effectLst/>
              </a:rPr>
              <a:t>Predict the average utilization ratio of customers.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rPr>
              <a:t>Model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chemeClr val="tx1"/>
                </a:solidFill>
                <a:effectLst/>
              </a:rPr>
              <a:t>Algorithm: K-Nearest Neighbors Regression.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chemeClr val="tx1"/>
                </a:solidFill>
                <a:effectLst/>
              </a:rPr>
              <a:t>Hyperparameter Tuning: Optimized </a:t>
            </a:r>
            <a:r>
              <a:rPr kumimoji="0" lang="en-US" altLang="en-US" sz="1200" b="0" i="0" u="none" strike="noStrike" cap="none" normalizeH="0" baseline="0" err="1">
                <a:ln>
                  <a:noFill/>
                </a:ln>
                <a:solidFill>
                  <a:schemeClr val="tx1"/>
                </a:solidFill>
                <a:effectLst/>
              </a:rPr>
              <a:t>n_neighbors</a:t>
            </a:r>
            <a:r>
              <a:rPr kumimoji="0" lang="en-US" altLang="en-US" sz="1200" b="0" i="0" u="none" strike="noStrike" cap="none" normalizeH="0" baseline="0">
                <a:ln>
                  <a:noFill/>
                </a:ln>
                <a:solidFill>
                  <a:schemeClr val="tx1"/>
                </a:solidFill>
                <a:effectLst/>
              </a:rPr>
              <a:t> using </a:t>
            </a:r>
            <a:r>
              <a:rPr kumimoji="0" lang="en-US" altLang="en-US" sz="1200" b="0" i="0" u="none" strike="noStrike" cap="none" normalizeH="0" baseline="0" err="1">
                <a:ln>
                  <a:noFill/>
                </a:ln>
                <a:solidFill>
                  <a:schemeClr val="tx1"/>
                </a:solidFill>
                <a:effectLst/>
              </a:rPr>
              <a:t>GridSearchCV</a:t>
            </a:r>
            <a:r>
              <a:rPr kumimoji="0" lang="en-US" altLang="en-US" sz="1200" b="0" i="0" u="none" strike="noStrike" cap="none" normalizeH="0" baseline="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chemeClr val="tx1"/>
                </a:solidFill>
                <a:effectLst/>
              </a:rPr>
              <a:t>Features Used: Debt-to-Credit Ratio, </a:t>
            </a:r>
            <a:r>
              <a:rPr kumimoji="0" lang="en-US" altLang="en-US" sz="1200" b="0" i="0" u="none" strike="noStrike" cap="none" normalizeH="0" baseline="0" err="1">
                <a:ln>
                  <a:noFill/>
                </a:ln>
                <a:solidFill>
                  <a:schemeClr val="tx1"/>
                </a:solidFill>
                <a:effectLst/>
              </a:rPr>
              <a:t>Utilization_Change_Rate</a:t>
            </a:r>
            <a:r>
              <a:rPr kumimoji="0" lang="en-US" altLang="en-US" sz="1200" b="0" i="0" u="none" strike="noStrike" cap="none" normalizeH="0" baseline="0">
                <a:ln>
                  <a:noFill/>
                </a:ln>
                <a:solidFill>
                  <a:schemeClr val="tx1"/>
                </a:solidFill>
                <a:effectLst/>
              </a:rPr>
              <a:t>, </a:t>
            </a:r>
            <a:r>
              <a:rPr kumimoji="0" lang="en-US" altLang="en-US" sz="1200" b="0" i="0" u="none" strike="noStrike" cap="none" normalizeH="0" baseline="0" err="1">
                <a:ln>
                  <a:noFill/>
                </a:ln>
                <a:solidFill>
                  <a:schemeClr val="tx1"/>
                </a:solidFill>
                <a:effectLst/>
              </a:rPr>
              <a:t>Monthly_Transaction_Amount</a:t>
            </a:r>
            <a:r>
              <a:rPr kumimoji="0" lang="en-US" altLang="en-US" sz="1200" b="0" i="0" u="none" strike="noStrike" cap="none" normalizeH="0" baseline="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rPr>
              <a:t>Evaluation Metrics: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chemeClr val="tx1"/>
                </a:solidFill>
                <a:effectLst/>
              </a:rPr>
              <a:t>Mean Absolute Error (MAE): 0.18.</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chemeClr val="tx1"/>
                </a:solidFill>
                <a:effectLst/>
              </a:rPr>
              <a:t>R-Squared (R²): 0.76.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err="1">
                <a:ln>
                  <a:noFill/>
                </a:ln>
                <a:solidFill>
                  <a:schemeClr val="tx1"/>
                </a:solidFill>
                <a:effectLst/>
              </a:rPr>
              <a:t>GridSearchCV</a:t>
            </a:r>
            <a:r>
              <a:rPr kumimoji="0" lang="en-US" altLang="en-US" sz="1200" b="0" i="0" u="none" strike="noStrike" cap="none" normalizeH="0" baseline="0">
                <a:ln>
                  <a:noFill/>
                </a:ln>
                <a:solidFill>
                  <a:schemeClr val="tx1"/>
                </a:solidFill>
                <a:effectLst/>
              </a:rPr>
              <a:t> determined the best parameter for </a:t>
            </a:r>
            <a:r>
              <a:rPr kumimoji="0" lang="en-US" altLang="en-US" sz="1200" b="0" i="0" u="none" strike="noStrike" cap="none" normalizeH="0" baseline="0" err="1">
                <a:ln>
                  <a:noFill/>
                </a:ln>
                <a:solidFill>
                  <a:schemeClr val="tx1"/>
                </a:solidFill>
                <a:effectLst/>
              </a:rPr>
              <a:t>n_neighbors</a:t>
            </a:r>
            <a:r>
              <a:rPr kumimoji="0" lang="en-US" altLang="en-US" sz="1200" b="0" i="0" u="none" strike="noStrike" cap="none" normalizeH="0" baseline="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rPr>
              <a:t>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chemeClr val="tx1"/>
                </a:solidFill>
                <a:effectLst/>
              </a:rPr>
              <a:t>Predicts how much of their credit customers are likely to use, assisting in risk assessment and targeted offerings.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rPr>
              <a:t>Actionable Insights from KNN Regression:</a:t>
            </a:r>
            <a:endParaRPr kumimoji="0" lang="en-US" altLang="en-US" sz="1200" b="0" i="0" u="none" strike="noStrike" cap="none" normalizeH="0" baseline="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chemeClr val="tx1"/>
                </a:solidFill>
                <a:effectLst/>
              </a:rPr>
              <a:t>Customers with higher Debt-to-Credit Ratios should be flagged for additional monitoring.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chemeClr val="tx1"/>
                </a:solidFill>
                <a:effectLst/>
              </a:rPr>
              <a:t>Predictive insights can help adjust credit limits or promotional strategies to ensure risk is minimized while customer needs are met.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365760" y="173453"/>
            <a:ext cx="11142749" cy="914400"/>
          </a:xfrm>
          <a:noFill/>
        </p:spPr>
        <p:txBody>
          <a:bodyPr anchor="t" anchorCtr="0"/>
          <a:lstStyle/>
          <a:p>
            <a:r>
              <a:rPr lang="en-US"/>
              <a:t>Model visualization For knn Modeling</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2"/>
          </p:nvPr>
        </p:nvSpPr>
        <p:spPr>
          <a:xfrm>
            <a:off x="6542202" y="1087853"/>
            <a:ext cx="5469673" cy="5350654"/>
          </a:xfrm>
          <a:solidFill>
            <a:schemeClr val="accent1">
              <a:lumMod val="20000"/>
              <a:lumOff val="80000"/>
            </a:schemeClr>
          </a:solidFill>
        </p:spPr>
        <p:txBody>
          <a:bodyPr vert="horz" lIns="365760" tIns="365760" rIns="365760" bIns="365760" rtlCol="0" anchor="t">
            <a:noAutofit/>
          </a:bodyPr>
          <a:lstStyle/>
          <a:p>
            <a:pPr marL="0" indent="0">
              <a:buNone/>
            </a:pPr>
            <a:r>
              <a:rPr lang="en-US" sz="1400">
                <a:latin typeface="Posterama"/>
                <a:cs typeface="Posterama"/>
              </a:rPr>
              <a:t>Objective: Classify customers into risk groups using K-Nearest Neighbors (KNN).</a:t>
            </a:r>
          </a:p>
          <a:p>
            <a:pPr marL="0" indent="0">
              <a:buNone/>
            </a:pPr>
            <a:r>
              <a:rPr lang="en-US" sz="1400">
                <a:latin typeface="Posterama"/>
                <a:cs typeface="Posterama"/>
              </a:rPr>
              <a:t>Features:</a:t>
            </a:r>
          </a:p>
          <a:p>
            <a:r>
              <a:rPr lang="en-US" sz="1400">
                <a:latin typeface="Posterama"/>
                <a:cs typeface="Posterama"/>
              </a:rPr>
              <a:t>X-axis: Total Revolving Balance (outstanding credit usage).</a:t>
            </a:r>
          </a:p>
          <a:p>
            <a:r>
              <a:rPr lang="en-US" sz="1400">
                <a:latin typeface="Posterama"/>
                <a:cs typeface="Posterama"/>
              </a:rPr>
              <a:t>Y-axis: Credit Limit (available credit).</a:t>
            </a:r>
          </a:p>
          <a:p>
            <a:pPr marL="0" indent="0">
              <a:buNone/>
            </a:pPr>
            <a:r>
              <a:rPr lang="en-US" sz="1400">
                <a:latin typeface="Posterama"/>
                <a:cs typeface="Posterama"/>
              </a:rPr>
              <a:t>Decision Boundaries:</a:t>
            </a:r>
          </a:p>
          <a:p>
            <a:r>
              <a:rPr lang="en-US" sz="1400">
                <a:latin typeface="Posterama"/>
                <a:cs typeface="Posterama"/>
              </a:rPr>
              <a:t>Blue Region: Low-risk customers (manageable credit usage).</a:t>
            </a:r>
          </a:p>
          <a:p>
            <a:r>
              <a:rPr lang="en-US" sz="1400">
                <a:latin typeface="Posterama"/>
                <a:cs typeface="Posterama"/>
              </a:rPr>
              <a:t>Red Region: High-risk customers (overutilization of credit).</a:t>
            </a:r>
          </a:p>
          <a:p>
            <a:pPr marL="0" indent="0">
              <a:buNone/>
            </a:pPr>
            <a:endParaRPr lang="en-US" sz="1400">
              <a:latin typeface="Posterama"/>
              <a:cs typeface="Posterama"/>
            </a:endParaRPr>
          </a:p>
          <a:p>
            <a:pPr marL="0" indent="0">
              <a:buNone/>
            </a:pPr>
            <a:r>
              <a:rPr lang="en-US" sz="1400">
                <a:latin typeface="Posterama"/>
                <a:cs typeface="Posterama"/>
              </a:rPr>
              <a:t>Key Insight: High revolving balances relative to credit limits are associated with higher risk.</a:t>
            </a:r>
          </a:p>
          <a:p>
            <a:pPr marL="0" indent="0">
              <a:buNone/>
            </a:pPr>
            <a:r>
              <a:rPr lang="en-US" sz="1400">
                <a:latin typeface="Posterama"/>
                <a:cs typeface="Posterama"/>
              </a:rPr>
              <a:t>Applications: Identify, monitor, and target high-risk customers for interventions. </a:t>
            </a:r>
          </a:p>
        </p:txBody>
      </p:sp>
      <p:pic>
        <p:nvPicPr>
          <p:cNvPr id="2050" name="Picture 2">
            <a:extLst>
              <a:ext uri="{FF2B5EF4-FFF2-40B4-BE49-F238E27FC236}">
                <a16:creationId xmlns:a16="http://schemas.microsoft.com/office/drawing/2014/main" id="{CEEC5959-8028-A669-DBB4-19F875653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125" y="1757582"/>
            <a:ext cx="5915875" cy="41163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02DF1A-11F8-B7DA-E3FB-24596A704BDB}"/>
              </a:ext>
            </a:extLst>
          </p:cNvPr>
          <p:cNvSpPr txBox="1"/>
          <p:nvPr/>
        </p:nvSpPr>
        <p:spPr>
          <a:xfrm>
            <a:off x="660797" y="1138231"/>
            <a:ext cx="6093618" cy="369332"/>
          </a:xfrm>
          <a:prstGeom prst="rect">
            <a:avLst/>
          </a:prstGeom>
          <a:noFill/>
        </p:spPr>
        <p:txBody>
          <a:bodyPr wrap="square">
            <a:spAutoFit/>
          </a:bodyPr>
          <a:lstStyle/>
          <a:p>
            <a:r>
              <a:rPr lang="en-US"/>
              <a:t>KNN Decision Boundaries for Customer Risk Classification</a:t>
            </a:r>
            <a:endParaRPr lang="en-IN"/>
          </a:p>
        </p:txBody>
      </p:sp>
    </p:spTree>
    <p:extLst>
      <p:ext uri="{BB962C8B-B14F-4D97-AF65-F5344CB8AC3E}">
        <p14:creationId xmlns:p14="http://schemas.microsoft.com/office/powerpoint/2010/main" val="837402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BF9D62E-7689-4DED-B13D-9D0307F29769}"/>
              </a:ext>
            </a:extLst>
          </p:cNvPr>
          <p:cNvSpPr txBox="1">
            <a:spLocks/>
          </p:cNvSpPr>
          <p:nvPr/>
        </p:nvSpPr>
        <p:spPr>
          <a:xfrm>
            <a:off x="906936" y="233580"/>
            <a:ext cx="8377025" cy="498256"/>
          </a:xfrm>
          <a:prstGeom prst="rect">
            <a:avLst/>
          </a:prstGeom>
        </p:spPr>
        <p:txBody>
          <a:bodyPr vert="horz" lIns="0" tIns="0" rIns="0" bIns="0" rtlCol="0" anchor="t" anchorCtr="0">
            <a:normAutofit/>
          </a:bodyPr>
          <a:lstStyle>
            <a:lvl1pPr algn="ctr" defTabSz="914400" rtl="0" eaLnBrk="1" latinLnBrk="0" hangingPunct="1">
              <a:lnSpc>
                <a:spcPct val="90000"/>
              </a:lnSpc>
              <a:spcBef>
                <a:spcPct val="0"/>
              </a:spcBef>
              <a:buNone/>
              <a:defRPr sz="5400" kern="1200" cap="all" spc="300" baseline="0">
                <a:solidFill>
                  <a:schemeClr val="tx1"/>
                </a:solidFill>
                <a:latin typeface="+mj-lt"/>
                <a:ea typeface="+mj-ea"/>
                <a:cs typeface="Posterama" panose="020B0504020200020000" pitchFamily="34" charset="0"/>
              </a:defRPr>
            </a:lvl1pPr>
          </a:lstStyle>
          <a:p>
            <a:pPr algn="l">
              <a:spcAft>
                <a:spcPts val="600"/>
              </a:spcAft>
            </a:pPr>
            <a:r>
              <a:rPr lang="en-IN" sz="2400"/>
              <a:t>Neural Network Model Summary</a:t>
            </a:r>
            <a:endParaRPr lang="en-US" sz="2400" kern="1200" cap="all" spc="300" baseline="0"/>
          </a:p>
        </p:txBody>
      </p:sp>
      <p:pic>
        <p:nvPicPr>
          <p:cNvPr id="14" name="Picture 13">
            <a:extLst>
              <a:ext uri="{FF2B5EF4-FFF2-40B4-BE49-F238E27FC236}">
                <a16:creationId xmlns:a16="http://schemas.microsoft.com/office/drawing/2014/main" id="{17A851B9-0FB4-F206-F4F2-E15A16C8154E}"/>
              </a:ext>
            </a:extLst>
          </p:cNvPr>
          <p:cNvPicPr>
            <a:picLocks noChangeAspect="1"/>
          </p:cNvPicPr>
          <p:nvPr/>
        </p:nvPicPr>
        <p:blipFill>
          <a:blip r:embed="rId2"/>
          <a:srcRect t="9793" r="20195"/>
          <a:stretch/>
        </p:blipFill>
        <p:spPr>
          <a:xfrm>
            <a:off x="1581539" y="1169800"/>
            <a:ext cx="7296538" cy="1988077"/>
          </a:xfrm>
          <a:prstGeom prst="rect">
            <a:avLst/>
          </a:prstGeom>
          <a:noFill/>
        </p:spPr>
      </p:pic>
      <p:sp>
        <p:nvSpPr>
          <p:cNvPr id="16" name="Content Placeholder 2">
            <a:extLst>
              <a:ext uri="{FF2B5EF4-FFF2-40B4-BE49-F238E27FC236}">
                <a16:creationId xmlns:a16="http://schemas.microsoft.com/office/drawing/2014/main" id="{F336CF2B-2F47-DE94-26E4-79EE638F3B1E}"/>
              </a:ext>
            </a:extLst>
          </p:cNvPr>
          <p:cNvSpPr>
            <a:spLocks noGrp="1"/>
          </p:cNvSpPr>
          <p:nvPr>
            <p:ph idx="1"/>
          </p:nvPr>
        </p:nvSpPr>
        <p:spPr>
          <a:xfrm>
            <a:off x="637592" y="3540684"/>
            <a:ext cx="5458408" cy="2596551"/>
          </a:xfrm>
        </p:spPr>
        <p:txBody>
          <a:bodyPr>
            <a:noAutofit/>
          </a:bodyPr>
          <a:lstStyle/>
          <a:p>
            <a:pPr marL="0" indent="0">
              <a:buNone/>
            </a:pPr>
            <a:r>
              <a:rPr sz="1100">
                <a:latin typeface="+mj-lt"/>
              </a:rPr>
              <a:t>Model Type: 3-layer Feedforward Neural Network</a:t>
            </a:r>
            <a:endParaRPr lang="en-US" sz="1100">
              <a:latin typeface="+mj-lt"/>
            </a:endParaRPr>
          </a:p>
          <a:p>
            <a:pPr marL="0" indent="0">
              <a:buNone/>
            </a:pPr>
            <a:r>
              <a:rPr sz="1100">
                <a:latin typeface="+mj-lt"/>
              </a:rPr>
              <a:t>Total Trainable Parameters: 211</a:t>
            </a:r>
          </a:p>
          <a:p>
            <a:pPr marL="0" indent="0">
              <a:buNone/>
            </a:pPr>
            <a:r>
              <a:rPr sz="1100">
                <a:latin typeface="+mj-lt"/>
              </a:rPr>
              <a:t>Layers:</a:t>
            </a:r>
          </a:p>
          <a:p>
            <a:pPr marL="0" indent="0">
              <a:buNone/>
            </a:pPr>
            <a:r>
              <a:rPr sz="1100">
                <a:latin typeface="+mj-lt"/>
              </a:rPr>
              <a:t>First Layer (Dense): 16 neurons, 48 parameters</a:t>
            </a:r>
            <a:endParaRPr lang="en-US" sz="1100">
              <a:latin typeface="+mj-lt"/>
            </a:endParaRPr>
          </a:p>
          <a:p>
            <a:pPr marL="0" indent="0">
              <a:buNone/>
            </a:pPr>
            <a:r>
              <a:rPr sz="1100">
                <a:latin typeface="+mj-lt"/>
              </a:rPr>
              <a:t>Second Layer (Dense): 8 neurons, 136 parameters</a:t>
            </a:r>
          </a:p>
          <a:p>
            <a:pPr marL="0" indent="0">
              <a:buNone/>
            </a:pPr>
            <a:r>
              <a:rPr sz="1100">
                <a:latin typeface="+mj-lt"/>
              </a:rPr>
              <a:t>Third Layer (Dense): 3 neurons, 27 parameters</a:t>
            </a:r>
          </a:p>
          <a:p>
            <a:pPr marL="0" indent="0">
              <a:buNone/>
            </a:pPr>
            <a:r>
              <a:rPr lang="en-US" sz="1100">
                <a:latin typeface="+mj-lt"/>
              </a:rPr>
              <a:t>   </a:t>
            </a:r>
          </a:p>
        </p:txBody>
      </p:sp>
      <p:sp>
        <p:nvSpPr>
          <p:cNvPr id="21" name="TextBox 20">
            <a:extLst>
              <a:ext uri="{FF2B5EF4-FFF2-40B4-BE49-F238E27FC236}">
                <a16:creationId xmlns:a16="http://schemas.microsoft.com/office/drawing/2014/main" id="{C7F52866-7CD0-C1AC-B78E-8E9478CA13FE}"/>
              </a:ext>
            </a:extLst>
          </p:cNvPr>
          <p:cNvSpPr txBox="1"/>
          <p:nvPr/>
        </p:nvSpPr>
        <p:spPr>
          <a:xfrm>
            <a:off x="5229808" y="3431827"/>
            <a:ext cx="6729703" cy="2002023"/>
          </a:xfrm>
          <a:prstGeom prst="rect">
            <a:avLst/>
          </a:prstGeom>
          <a:noFill/>
        </p:spPr>
        <p:txBody>
          <a:bodyPr wrap="square">
            <a:spAutoFit/>
          </a:bodyPr>
          <a:lstStyle/>
          <a:p>
            <a:pPr marL="0" indent="0">
              <a:lnSpc>
                <a:spcPct val="150000"/>
              </a:lnSpc>
              <a:buNone/>
            </a:pPr>
            <a:r>
              <a:rPr lang="en-US" sz="1200">
                <a:latin typeface="+mj-lt"/>
              </a:rPr>
              <a:t>Fully Connected Layers: Each neuron connects to all neurons in the previous layer</a:t>
            </a:r>
          </a:p>
          <a:p>
            <a:pPr marL="0" indent="0">
              <a:lnSpc>
                <a:spcPct val="150000"/>
              </a:lnSpc>
              <a:buNone/>
            </a:pPr>
            <a:r>
              <a:rPr lang="en-US" sz="1200">
                <a:latin typeface="+mj-lt"/>
              </a:rPr>
              <a:t>Output Shape:</a:t>
            </a:r>
          </a:p>
          <a:p>
            <a:pPr marL="0" indent="0">
              <a:lnSpc>
                <a:spcPct val="150000"/>
              </a:lnSpc>
              <a:buNone/>
            </a:pPr>
            <a:r>
              <a:rPr lang="en-US" sz="1200">
                <a:latin typeface="+mj-lt"/>
              </a:rPr>
              <a:t>First Layer: (None, 16)</a:t>
            </a:r>
          </a:p>
          <a:p>
            <a:pPr marL="0" indent="0">
              <a:lnSpc>
                <a:spcPct val="150000"/>
              </a:lnSpc>
              <a:buNone/>
            </a:pPr>
            <a:r>
              <a:rPr lang="en-US" sz="1200">
                <a:latin typeface="+mj-lt"/>
              </a:rPr>
              <a:t>Second Layer: (None, 8)</a:t>
            </a:r>
          </a:p>
          <a:p>
            <a:pPr marL="0" indent="0">
              <a:lnSpc>
                <a:spcPct val="150000"/>
              </a:lnSpc>
              <a:buNone/>
            </a:pPr>
            <a:r>
              <a:rPr lang="en-US" sz="1200">
                <a:latin typeface="+mj-lt"/>
              </a:rPr>
              <a:t>Third Layer: (None, 3) (3 classes: Low Risk, Medium Risk, High Risk)</a:t>
            </a:r>
          </a:p>
          <a:p>
            <a:pPr marL="0" indent="0">
              <a:lnSpc>
                <a:spcPct val="150000"/>
              </a:lnSpc>
              <a:buNone/>
            </a:pPr>
            <a:r>
              <a:rPr lang="en-US" sz="1200">
                <a:latin typeface="+mj-lt"/>
              </a:rPr>
              <a:t> Notes:</a:t>
            </a:r>
          </a:p>
          <a:p>
            <a:pPr marL="0" indent="0">
              <a:lnSpc>
                <a:spcPct val="150000"/>
              </a:lnSpc>
              <a:buNone/>
            </a:pPr>
            <a:r>
              <a:rPr lang="en-US" sz="1200">
                <a:latin typeface="+mj-lt"/>
              </a:rPr>
              <a:t>  All layers are trainable (weights and biases updated during training)</a:t>
            </a:r>
          </a:p>
        </p:txBody>
      </p:sp>
    </p:spTree>
    <p:extLst>
      <p:ext uri="{BB962C8B-B14F-4D97-AF65-F5344CB8AC3E}">
        <p14:creationId xmlns:p14="http://schemas.microsoft.com/office/powerpoint/2010/main" val="72960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035DF3C-1405-0B0C-A273-B3FDEF7843F0}"/>
              </a:ext>
            </a:extLst>
          </p:cNvPr>
          <p:cNvSpPr>
            <a:spLocks noGrp="1"/>
          </p:cNvSpPr>
          <p:nvPr>
            <p:ph type="title"/>
          </p:nvPr>
        </p:nvSpPr>
        <p:spPr>
          <a:xfrm>
            <a:off x="89807" y="451531"/>
            <a:ext cx="9946433" cy="1143000"/>
          </a:xfrm>
        </p:spPr>
        <p:txBody>
          <a:bodyPr>
            <a:normAutofit/>
          </a:bodyPr>
          <a:lstStyle/>
          <a:p>
            <a:r>
              <a:rPr sz="3600"/>
              <a:t>Neural Network Model Summary</a:t>
            </a:r>
            <a:endParaRPr lang="en-US" sz="3600">
              <a:ea typeface="Calibri"/>
              <a:cs typeface="Calibri"/>
            </a:endParaRPr>
          </a:p>
        </p:txBody>
      </p:sp>
      <p:pic>
        <p:nvPicPr>
          <p:cNvPr id="4098" name="Picture 2">
            <a:extLst>
              <a:ext uri="{FF2B5EF4-FFF2-40B4-BE49-F238E27FC236}">
                <a16:creationId xmlns:a16="http://schemas.microsoft.com/office/drawing/2014/main" id="{9D95F3DA-7864-6E2C-00E8-E3C965417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471" y="1885931"/>
            <a:ext cx="5554570" cy="33694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61FC6D4-C3B3-A1BC-7D88-5C7D1CDF9F81}"/>
              </a:ext>
            </a:extLst>
          </p:cNvPr>
          <p:cNvSpPr txBox="1"/>
          <p:nvPr/>
        </p:nvSpPr>
        <p:spPr>
          <a:xfrm>
            <a:off x="286917" y="1599935"/>
            <a:ext cx="6097554" cy="2643544"/>
          </a:xfrm>
          <a:prstGeom prst="rect">
            <a:avLst/>
          </a:prstGeom>
          <a:noFill/>
        </p:spPr>
        <p:txBody>
          <a:bodyPr wrap="square">
            <a:spAutoFit/>
          </a:bodyPr>
          <a:lstStyle/>
          <a:p>
            <a:pPr>
              <a:lnSpc>
                <a:spcPct val="150000"/>
              </a:lnSpc>
            </a:pPr>
            <a:r>
              <a:rPr lang="en-US" sz="1400">
                <a:latin typeface="+mj-lt"/>
              </a:rPr>
              <a:t>Key Observations:</a:t>
            </a:r>
          </a:p>
          <a:p>
            <a:pPr>
              <a:lnSpc>
                <a:spcPct val="150000"/>
              </a:lnSpc>
            </a:pPr>
            <a:r>
              <a:rPr lang="en-US" sz="1400">
                <a:latin typeface="+mj-lt"/>
              </a:rPr>
              <a:t>Both training and validation accuracy start at ~75% and rapidly increase to ~95% within the first 5 epochs.</a:t>
            </a:r>
          </a:p>
          <a:p>
            <a:pPr>
              <a:lnSpc>
                <a:spcPct val="150000"/>
              </a:lnSpc>
            </a:pPr>
            <a:r>
              <a:rPr lang="en-US" sz="1400">
                <a:latin typeface="+mj-lt"/>
              </a:rPr>
              <a:t>The accuracy stabilizes close to 100% for both training and validation sets after epoch 5.</a:t>
            </a:r>
          </a:p>
          <a:p>
            <a:pPr>
              <a:lnSpc>
                <a:spcPct val="150000"/>
              </a:lnSpc>
            </a:pPr>
            <a:r>
              <a:rPr lang="en-US" sz="1400">
                <a:latin typeface="+mj-lt"/>
              </a:rPr>
              <a:t>The training and validation curves are very close throughout, showing no signs of overfitting.</a:t>
            </a:r>
          </a:p>
          <a:p>
            <a:pPr>
              <a:lnSpc>
                <a:spcPct val="150000"/>
              </a:lnSpc>
            </a:pPr>
            <a:r>
              <a:rPr lang="en-US" sz="1400">
                <a:latin typeface="+mj-lt"/>
              </a:rPr>
              <a:t>The model achieves near-perfect generalization on unseen data.</a:t>
            </a:r>
          </a:p>
        </p:txBody>
      </p:sp>
      <p:sp>
        <p:nvSpPr>
          <p:cNvPr id="16" name="TextBox 15">
            <a:extLst>
              <a:ext uri="{FF2B5EF4-FFF2-40B4-BE49-F238E27FC236}">
                <a16:creationId xmlns:a16="http://schemas.microsoft.com/office/drawing/2014/main" id="{5E340688-68B0-6C38-2530-9D678C18E201}"/>
              </a:ext>
            </a:extLst>
          </p:cNvPr>
          <p:cNvSpPr txBox="1"/>
          <p:nvPr/>
        </p:nvSpPr>
        <p:spPr>
          <a:xfrm>
            <a:off x="286917" y="4302794"/>
            <a:ext cx="6097554" cy="1348574"/>
          </a:xfrm>
          <a:prstGeom prst="rect">
            <a:avLst/>
          </a:prstGeom>
          <a:noFill/>
        </p:spPr>
        <p:txBody>
          <a:bodyPr wrap="square">
            <a:spAutoFit/>
          </a:bodyPr>
          <a:lstStyle/>
          <a:p>
            <a:pPr>
              <a:lnSpc>
                <a:spcPct val="150000"/>
              </a:lnSpc>
            </a:pPr>
            <a:r>
              <a:rPr lang="en-US" sz="1400">
                <a:latin typeface="+mj-lt"/>
              </a:rPr>
              <a:t>Conclusion:</a:t>
            </a:r>
          </a:p>
          <a:p>
            <a:pPr>
              <a:lnSpc>
                <a:spcPct val="150000"/>
              </a:lnSpc>
            </a:pPr>
            <a:r>
              <a:rPr lang="en-US" sz="1400">
                <a:latin typeface="+mj-lt"/>
              </a:rPr>
              <a:t>The neural network is well-trained and generalizes effectively.</a:t>
            </a:r>
          </a:p>
          <a:p>
            <a:pPr>
              <a:lnSpc>
                <a:spcPct val="150000"/>
              </a:lnSpc>
            </a:pPr>
            <a:r>
              <a:rPr lang="en-US" sz="1400">
                <a:latin typeface="+mj-lt"/>
              </a:rPr>
              <a:t>High accuracy suggests the dataset is relatively simple and has distinct clusters for classification.</a:t>
            </a:r>
          </a:p>
        </p:txBody>
      </p:sp>
    </p:spTree>
    <p:extLst>
      <p:ext uri="{BB962C8B-B14F-4D97-AF65-F5344CB8AC3E}">
        <p14:creationId xmlns:p14="http://schemas.microsoft.com/office/powerpoint/2010/main" val="4259977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22961" y="629368"/>
            <a:ext cx="9821955" cy="914400"/>
          </a:xfrm>
        </p:spPr>
        <p:txBody>
          <a:bodyPr vert="horz" lIns="0" tIns="0" rIns="0" bIns="0" rtlCol="0" anchor="t" anchorCtr="0">
            <a:noAutofit/>
          </a:bodyPr>
          <a:lstStyle/>
          <a:p>
            <a:r>
              <a:rPr lang="en-US" sz="3600" kern="1200" cap="all" spc="300" baseline="0">
                <a:latin typeface="+mj-lt"/>
                <a:ea typeface="+mj-ea"/>
                <a:cs typeface="Posterama"/>
              </a:rPr>
              <a:t>Neural Network Decision Boundaries</a:t>
            </a:r>
            <a:endParaRPr lang="en-US" sz="3600" kern="1200" cap="all" spc="300" baseline="0">
              <a:latin typeface="+mj-lt"/>
              <a:ea typeface="Calibri"/>
              <a:cs typeface="Posterama"/>
            </a:endParaRPr>
          </a:p>
        </p:txBody>
      </p:sp>
      <p:pic>
        <p:nvPicPr>
          <p:cNvPr id="5122" name="Picture 2">
            <a:extLst>
              <a:ext uri="{FF2B5EF4-FFF2-40B4-BE49-F238E27FC236}">
                <a16:creationId xmlns:a16="http://schemas.microsoft.com/office/drawing/2014/main" id="{7FA6E80F-D37C-DD6C-4F8B-1D68D22BAAD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55229" y="1717855"/>
            <a:ext cx="5329881" cy="3939362"/>
          </a:xfrm>
          <a:prstGeom prst="rect">
            <a:avLst/>
          </a:prstGeom>
          <a:solidFill>
            <a:srgbClr val="FFFFFF"/>
          </a:solidFill>
        </p:spPr>
      </p:pic>
      <p:sp>
        <p:nvSpPr>
          <p:cNvPr id="11" name="TextBox 10">
            <a:extLst>
              <a:ext uri="{FF2B5EF4-FFF2-40B4-BE49-F238E27FC236}">
                <a16:creationId xmlns:a16="http://schemas.microsoft.com/office/drawing/2014/main" id="{2D6EB24E-9728-44E7-091A-9BA09A476721}"/>
              </a:ext>
            </a:extLst>
          </p:cNvPr>
          <p:cNvSpPr txBox="1"/>
          <p:nvPr/>
        </p:nvSpPr>
        <p:spPr>
          <a:xfrm>
            <a:off x="461319" y="1543847"/>
            <a:ext cx="6096000" cy="4113370"/>
          </a:xfrm>
          <a:prstGeom prst="rect">
            <a:avLst/>
          </a:prstGeom>
          <a:noFill/>
        </p:spPr>
        <p:txBody>
          <a:bodyPr wrap="square">
            <a:spAutoFit/>
          </a:bodyPr>
          <a:lstStyle/>
          <a:p>
            <a:pPr>
              <a:lnSpc>
                <a:spcPct val="150000"/>
              </a:lnSpc>
            </a:pPr>
            <a:r>
              <a:rPr lang="en-US" sz="1600" b="1"/>
              <a:t>Objective:</a:t>
            </a:r>
          </a:p>
          <a:p>
            <a:pPr>
              <a:lnSpc>
                <a:spcPct val="150000"/>
              </a:lnSpc>
            </a:pPr>
            <a:r>
              <a:rPr lang="en-US" sz="1600"/>
              <a:t>Classify credit risk (Low, Medium, High) based on:</a:t>
            </a:r>
          </a:p>
          <a:p>
            <a:pPr marL="742950" lvl="1" indent="-285750">
              <a:lnSpc>
                <a:spcPct val="150000"/>
              </a:lnSpc>
              <a:buFont typeface="Arial" panose="020B0604020202020204" pitchFamily="34" charset="0"/>
              <a:buChar char="•"/>
            </a:pPr>
            <a:r>
              <a:rPr lang="en-US" sz="1600" b="1"/>
              <a:t>Average Utilization Ratio</a:t>
            </a:r>
            <a:endParaRPr lang="en-US" sz="1600"/>
          </a:p>
          <a:p>
            <a:pPr marL="742950" lvl="1" indent="-285750">
              <a:lnSpc>
                <a:spcPct val="150000"/>
              </a:lnSpc>
              <a:buFont typeface="Arial" panose="020B0604020202020204" pitchFamily="34" charset="0"/>
              <a:buChar char="•"/>
            </a:pPr>
            <a:r>
              <a:rPr lang="en-US" sz="1600" b="1"/>
              <a:t>Total Revolving Balance</a:t>
            </a:r>
            <a:endParaRPr lang="en-US" sz="1600"/>
          </a:p>
          <a:p>
            <a:pPr>
              <a:lnSpc>
                <a:spcPct val="150000"/>
              </a:lnSpc>
            </a:pPr>
            <a:r>
              <a:rPr lang="en-US" sz="1600" b="1"/>
              <a:t>Key Insights:</a:t>
            </a:r>
          </a:p>
          <a:p>
            <a:pPr>
              <a:lnSpc>
                <a:spcPct val="150000"/>
              </a:lnSpc>
            </a:pPr>
            <a:r>
              <a:rPr lang="en-US" sz="1600" b="1"/>
              <a:t>Accuracy:</a:t>
            </a:r>
            <a:r>
              <a:rPr lang="en-US" sz="1600"/>
              <a:t> 100% test accuracy (perfect classification).</a:t>
            </a:r>
          </a:p>
          <a:p>
            <a:pPr>
              <a:lnSpc>
                <a:spcPct val="150000"/>
              </a:lnSpc>
            </a:pPr>
            <a:r>
              <a:rPr lang="en-US" sz="1600" b="1"/>
              <a:t>Decision Boundaries:</a:t>
            </a:r>
            <a:endParaRPr lang="en-US" sz="1600"/>
          </a:p>
          <a:p>
            <a:pPr marL="742950" lvl="1" indent="-285750">
              <a:lnSpc>
                <a:spcPct val="150000"/>
              </a:lnSpc>
              <a:buFont typeface="+mj-lt"/>
              <a:buAutoNum type="arabicPeriod"/>
            </a:pPr>
            <a:r>
              <a:rPr lang="en-US" sz="1600" b="1"/>
              <a:t>Low Risk (Blue):</a:t>
            </a:r>
            <a:r>
              <a:rPr lang="en-US" sz="1600"/>
              <a:t> Low utilization and balance.</a:t>
            </a:r>
          </a:p>
          <a:p>
            <a:pPr marL="742950" lvl="1" indent="-285750">
              <a:lnSpc>
                <a:spcPct val="150000"/>
              </a:lnSpc>
              <a:buFont typeface="+mj-lt"/>
              <a:buAutoNum type="arabicPeriod"/>
            </a:pPr>
            <a:r>
              <a:rPr lang="en-US" sz="1600" b="1"/>
              <a:t>Medium Risk (Orange):</a:t>
            </a:r>
            <a:r>
              <a:rPr lang="en-US" sz="1600"/>
              <a:t> Moderate utilization and/or balance.</a:t>
            </a:r>
          </a:p>
          <a:p>
            <a:pPr marL="742950" lvl="1" indent="-285750">
              <a:lnSpc>
                <a:spcPct val="150000"/>
              </a:lnSpc>
              <a:buFont typeface="+mj-lt"/>
              <a:buAutoNum type="arabicPeriod"/>
            </a:pPr>
            <a:r>
              <a:rPr lang="en-US" sz="1600" b="1"/>
              <a:t>High Risk (Green):</a:t>
            </a:r>
            <a:r>
              <a:rPr lang="en-US" sz="1600"/>
              <a:t> High utilization and/or balance.</a:t>
            </a:r>
          </a:p>
          <a:p>
            <a:pPr>
              <a:lnSpc>
                <a:spcPct val="150000"/>
              </a:lnSpc>
            </a:pPr>
            <a:r>
              <a:rPr lang="en-US" sz="1600" b="1"/>
              <a:t>Clear separation</a:t>
            </a:r>
            <a:r>
              <a:rPr lang="en-US" sz="1600"/>
              <a:t> of risk categories with nonlinear boundaries.</a:t>
            </a:r>
          </a:p>
        </p:txBody>
      </p:sp>
    </p:spTree>
    <p:extLst>
      <p:ext uri="{BB962C8B-B14F-4D97-AF65-F5344CB8AC3E}">
        <p14:creationId xmlns:p14="http://schemas.microsoft.com/office/powerpoint/2010/main" val="3604630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08" y="152516"/>
            <a:ext cx="5433646" cy="1097500"/>
          </a:xfrm>
        </p:spPr>
        <p:txBody>
          <a:bodyPr>
            <a:normAutofit/>
          </a:bodyPr>
          <a:lstStyle/>
          <a:p>
            <a:r>
              <a:rPr lang="en-US">
                <a:solidFill>
                  <a:srgbClr val="953734"/>
                </a:solidFill>
                <a:latin typeface="Times New Roman"/>
                <a:cs typeface="Times New Roman"/>
              </a:rPr>
              <a:t>Recommendations</a:t>
            </a:r>
          </a:p>
        </p:txBody>
      </p:sp>
      <p:sp>
        <p:nvSpPr>
          <p:cNvPr id="4" name="Rectangle 1">
            <a:extLst>
              <a:ext uri="{FF2B5EF4-FFF2-40B4-BE49-F238E27FC236}">
                <a16:creationId xmlns:a16="http://schemas.microsoft.com/office/drawing/2014/main" id="{60305ACC-C027-96F5-9E20-2DC1503444E2}"/>
              </a:ext>
            </a:extLst>
          </p:cNvPr>
          <p:cNvSpPr>
            <a:spLocks noChangeArrowheads="1"/>
          </p:cNvSpPr>
          <p:nvPr/>
        </p:nvSpPr>
        <p:spPr bwMode="auto">
          <a:xfrm>
            <a:off x="238620" y="1402110"/>
            <a:ext cx="6812542"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a:latin typeface="Times New Roman"/>
                <a:cs typeface="Times New Roman"/>
              </a:rPr>
              <a:t>Cluster Applications:</a:t>
            </a:r>
            <a:endParaRPr lang="en-US">
              <a:latin typeface="Times New Roman"/>
              <a:cs typeface="Times New Roman"/>
            </a:endParaRPr>
          </a:p>
          <a:p>
            <a:endParaRPr lang="en-US" sz="1400" b="1">
              <a:latin typeface="Times New Roman"/>
              <a:cs typeface="Times New Roman"/>
            </a:endParaRPr>
          </a:p>
          <a:p>
            <a:pPr>
              <a:buFont typeface="Arial" panose="020B0604020202020204" pitchFamily="34" charset="0"/>
              <a:buChar char="•"/>
            </a:pPr>
            <a:r>
              <a:rPr lang="en-US" sz="1400" b="1">
                <a:latin typeface="Times New Roman"/>
                <a:cs typeface="Times New Roman"/>
              </a:rPr>
              <a:t>Targeted Marketing:</a:t>
            </a:r>
            <a:r>
              <a:rPr lang="en-US" sz="1400">
                <a:latin typeface="Times New Roman"/>
                <a:cs typeface="Times New Roman"/>
              </a:rPr>
              <a:t> Utilize cluster characteristics to design personalized campaigns based on customer behaviors.</a:t>
            </a:r>
          </a:p>
          <a:p>
            <a:pPr>
              <a:buFont typeface="Arial" panose="020B0604020202020204" pitchFamily="34" charset="0"/>
              <a:buChar char="•"/>
            </a:pPr>
            <a:r>
              <a:rPr lang="en-US" sz="1400" b="1">
                <a:latin typeface="Times New Roman"/>
                <a:cs typeface="Times New Roman"/>
              </a:rPr>
              <a:t>Improved Risk Assessment:</a:t>
            </a:r>
            <a:r>
              <a:rPr lang="en-US" sz="1400">
                <a:latin typeface="Times New Roman"/>
                <a:cs typeface="Times New Roman"/>
              </a:rPr>
              <a:t> Identify high-risk groups using cluster features to proactively mitigate credit issues.</a:t>
            </a:r>
          </a:p>
          <a:p>
            <a:pPr>
              <a:buFont typeface="Arial" panose="020B0604020202020204" pitchFamily="34" charset="0"/>
              <a:buChar char="•"/>
            </a:pPr>
            <a:endParaRPr lang="en-US" sz="1400">
              <a:latin typeface="Times New Roman"/>
              <a:cs typeface="Times New Roman"/>
            </a:endParaRPr>
          </a:p>
          <a:p>
            <a:r>
              <a:rPr lang="en-US" b="1">
                <a:latin typeface="Times New Roman"/>
                <a:cs typeface="Times New Roman"/>
              </a:rPr>
              <a:t>Predictive Model Applications:</a:t>
            </a:r>
          </a:p>
          <a:p>
            <a:endParaRPr lang="en-US" sz="1400" b="1">
              <a:latin typeface="Times New Roman"/>
              <a:cs typeface="Times New Roman"/>
            </a:endParaRPr>
          </a:p>
          <a:p>
            <a:pPr>
              <a:buFont typeface="Arial" panose="020B0604020202020204" pitchFamily="34" charset="0"/>
              <a:buChar char="•"/>
            </a:pPr>
            <a:r>
              <a:rPr lang="en-US" sz="1400" b="1">
                <a:latin typeface="Times New Roman"/>
                <a:cs typeface="Times New Roman"/>
              </a:rPr>
              <a:t>Forecast Utilization Ratios:</a:t>
            </a:r>
            <a:r>
              <a:rPr lang="en-US" sz="1400">
                <a:latin typeface="Times New Roman"/>
                <a:cs typeface="Times New Roman"/>
              </a:rPr>
              <a:t> Use predicted ratios to optimize credit resource allocation.</a:t>
            </a:r>
          </a:p>
          <a:p>
            <a:pPr>
              <a:buFont typeface="Arial" panose="020B0604020202020204" pitchFamily="34" charset="0"/>
              <a:buChar char="•"/>
            </a:pPr>
            <a:r>
              <a:rPr lang="en-US" sz="1400" b="1">
                <a:latin typeface="Times New Roman"/>
                <a:cs typeface="Times New Roman"/>
              </a:rPr>
              <a:t>Identify High-Risk Customers:</a:t>
            </a:r>
            <a:r>
              <a:rPr lang="en-US" sz="1400">
                <a:latin typeface="Times New Roman"/>
                <a:cs typeface="Times New Roman"/>
              </a:rPr>
              <a:t> Leverage predictive insights to detect and manage at-risk customers effectively.</a:t>
            </a:r>
          </a:p>
          <a:p>
            <a:pPr>
              <a:buFont typeface="Arial" panose="020B0604020202020204" pitchFamily="34" charset="0"/>
              <a:buChar char="•"/>
            </a:pPr>
            <a:endParaRPr lang="en-US" sz="1400">
              <a:latin typeface="Times New Roman"/>
              <a:cs typeface="Times New Roman"/>
            </a:endParaRPr>
          </a:p>
          <a:p>
            <a:r>
              <a:rPr lang="en-US" b="1">
                <a:latin typeface="Times New Roman"/>
                <a:ea typeface="+mn-lt"/>
                <a:cs typeface="Times New Roman"/>
              </a:rPr>
              <a:t>Nural network modeling:</a:t>
            </a:r>
          </a:p>
          <a:p>
            <a:r>
              <a:rPr lang="en-US" sz="1400" b="1">
                <a:ea typeface="+mn-lt"/>
                <a:cs typeface="+mn-lt"/>
              </a:rPr>
              <a:t>Current Model Structure</a:t>
            </a:r>
            <a:r>
              <a:rPr lang="en-US" sz="1400">
                <a:ea typeface="+mn-lt"/>
                <a:cs typeface="+mn-lt"/>
              </a:rPr>
              <a:t>:</a:t>
            </a:r>
            <a:endParaRPr lang="en-US" sz="1400">
              <a:latin typeface="Times New Roman"/>
              <a:cs typeface="Times New Roman"/>
            </a:endParaRPr>
          </a:p>
          <a:p>
            <a:r>
              <a:rPr lang="en-US" sz="1400">
                <a:ea typeface="+mn-lt"/>
                <a:cs typeface="+mn-lt"/>
              </a:rPr>
              <a:t>3 layers: 16 neurons (first), 8 neurons (second), and 3 neurons (output).</a:t>
            </a:r>
            <a:endParaRPr lang="en-US" sz="1400">
              <a:ea typeface="Calibri"/>
              <a:cs typeface="Calibri"/>
            </a:endParaRPr>
          </a:p>
          <a:p>
            <a:r>
              <a:rPr lang="en-US" sz="1400">
                <a:ea typeface="+mn-lt"/>
                <a:cs typeface="+mn-lt"/>
              </a:rPr>
              <a:t>Total parameters: 211.</a:t>
            </a:r>
            <a:endParaRPr lang="en-US" sz="1400">
              <a:ea typeface="Calibri"/>
              <a:cs typeface="Calibri"/>
            </a:endParaRPr>
          </a:p>
          <a:p>
            <a:r>
              <a:rPr lang="en-US" sz="1400">
                <a:ea typeface="+mn-lt"/>
                <a:cs typeface="+mn-lt"/>
              </a:rPr>
              <a:t>Activation functions:  </a:t>
            </a:r>
            <a:r>
              <a:rPr lang="en-US" sz="1400" err="1">
                <a:ea typeface="+mn-lt"/>
                <a:cs typeface="+mn-lt"/>
              </a:rPr>
              <a:t>ReLU</a:t>
            </a:r>
            <a:r>
              <a:rPr lang="en-US" sz="1400">
                <a:ea typeface="+mn-lt"/>
                <a:cs typeface="+mn-lt"/>
              </a:rPr>
              <a:t> for hidden layers, </a:t>
            </a:r>
            <a:r>
              <a:rPr lang="en-US" sz="1400" err="1">
                <a:ea typeface="+mn-lt"/>
                <a:cs typeface="+mn-lt"/>
              </a:rPr>
              <a:t>Softmax</a:t>
            </a:r>
            <a:r>
              <a:rPr lang="en-US" sz="1400">
                <a:ea typeface="+mn-lt"/>
                <a:cs typeface="+mn-lt"/>
              </a:rPr>
              <a:t> for the output layer.</a:t>
            </a:r>
            <a:endParaRPr lang="en-US" sz="1400">
              <a:ea typeface="Calibri"/>
              <a:cs typeface="Calibri"/>
            </a:endParaRPr>
          </a:p>
          <a:p>
            <a:endParaRPr lang="en-US" sz="1400" b="1">
              <a:ea typeface="+mn-lt"/>
              <a:cs typeface="+mn-lt"/>
            </a:endParaRPr>
          </a:p>
          <a:p>
            <a:r>
              <a:rPr lang="en-US" sz="1400" b="1">
                <a:ea typeface="+mn-lt"/>
                <a:cs typeface="+mn-lt"/>
              </a:rPr>
              <a:t>Current Performance</a:t>
            </a:r>
            <a:r>
              <a:rPr lang="en-US" sz="1400">
                <a:ea typeface="+mn-lt"/>
                <a:cs typeface="+mn-lt"/>
              </a:rPr>
              <a:t>:</a:t>
            </a:r>
            <a:endParaRPr lang="en-US" sz="1400">
              <a:ea typeface="Calibri"/>
              <a:cs typeface="Calibri"/>
            </a:endParaRPr>
          </a:p>
          <a:p>
            <a:r>
              <a:rPr lang="en-US" sz="1400">
                <a:ea typeface="+mn-lt"/>
                <a:cs typeface="+mn-lt"/>
              </a:rPr>
              <a:t>Training and validation accuracy is nearly 100%.</a:t>
            </a:r>
            <a:endParaRPr lang="en-US" sz="1400">
              <a:ea typeface="Calibri"/>
              <a:cs typeface="Calibri"/>
            </a:endParaRPr>
          </a:p>
          <a:p>
            <a:r>
              <a:rPr lang="en-US" sz="1400">
                <a:ea typeface="+mn-lt"/>
                <a:cs typeface="+mn-lt"/>
              </a:rPr>
              <a:t>There is no overfitting, indicating that the model generalizes well.</a:t>
            </a:r>
            <a:endParaRPr lang="en-US" sz="1400">
              <a:ea typeface="Calibri"/>
              <a:cs typeface="Calibri"/>
            </a:endParaRPr>
          </a:p>
          <a:p>
            <a:pPr>
              <a:buFont typeface="Arial" panose="020B0604020202020204" pitchFamily="34" charset="0"/>
              <a:buChar char="•"/>
            </a:pPr>
            <a:endParaRPr lang="en-US" sz="1400">
              <a:latin typeface="Times New Roman"/>
              <a:cs typeface="Times New Roman"/>
            </a:endParaRPr>
          </a:p>
        </p:txBody>
      </p:sp>
      <p:pic>
        <p:nvPicPr>
          <p:cNvPr id="7" name="Picture 6">
            <a:extLst>
              <a:ext uri="{FF2B5EF4-FFF2-40B4-BE49-F238E27FC236}">
                <a16:creationId xmlns:a16="http://schemas.microsoft.com/office/drawing/2014/main" id="{C7CDCE72-54FE-F087-5E68-FC908F31402A}"/>
              </a:ext>
            </a:extLst>
          </p:cNvPr>
          <p:cNvPicPr>
            <a:picLocks noChangeAspect="1"/>
          </p:cNvPicPr>
          <p:nvPr/>
        </p:nvPicPr>
        <p:blipFill>
          <a:blip r:embed="rId3"/>
          <a:stretch>
            <a:fillRect/>
          </a:stretch>
        </p:blipFill>
        <p:spPr>
          <a:xfrm>
            <a:off x="7047212" y="1249990"/>
            <a:ext cx="4852637" cy="49342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2363" y="-6231"/>
            <a:ext cx="5359262" cy="796693"/>
          </a:xfrm>
        </p:spPr>
        <p:txBody>
          <a:bodyPr vert="horz" lIns="91440" tIns="45720" rIns="91440" bIns="45720" rtlCol="0" anchor="b">
            <a:noAutofit/>
          </a:bodyPr>
          <a:lstStyle/>
          <a:p>
            <a:pPr defTabSz="914400">
              <a:lnSpc>
                <a:spcPct val="90000"/>
              </a:lnSpc>
            </a:pPr>
            <a:r>
              <a:rPr lang="en-US">
                <a:solidFill>
                  <a:srgbClr val="953734"/>
                </a:solidFill>
                <a:latin typeface="Times New Roman"/>
                <a:cs typeface="Times New Roman"/>
              </a:rPr>
              <a:t>Novelty and Creativity</a:t>
            </a:r>
          </a:p>
        </p:txBody>
      </p:sp>
      <p:pic>
        <p:nvPicPr>
          <p:cNvPr id="6" name="Picture 5" descr="Crumpled paper light bulb">
            <a:extLst>
              <a:ext uri="{FF2B5EF4-FFF2-40B4-BE49-F238E27FC236}">
                <a16:creationId xmlns:a16="http://schemas.microsoft.com/office/drawing/2014/main" id="{CC8BAD81-F18C-C112-483B-74AB4A8BD44E}"/>
              </a:ext>
            </a:extLst>
          </p:cNvPr>
          <p:cNvPicPr>
            <a:picLocks noChangeAspect="1"/>
          </p:cNvPicPr>
          <p:nvPr/>
        </p:nvPicPr>
        <p:blipFill>
          <a:blip r:embed="rId3"/>
          <a:srcRect l="17417" r="28634" b="-1"/>
          <a:stretch/>
        </p:blipFill>
        <p:spPr>
          <a:xfrm>
            <a:off x="20" y="10"/>
            <a:ext cx="3788641" cy="6857990"/>
          </a:xfrm>
          <a:prstGeom prst="rect">
            <a:avLst/>
          </a:prstGeom>
        </p:spPr>
      </p:pic>
      <p:sp>
        <p:nvSpPr>
          <p:cNvPr id="10" name="Rectangle 9">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79894" y="3271200"/>
            <a:ext cx="1630908" cy="5542697"/>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772081" y="2296081"/>
            <a:ext cx="6854280" cy="226211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800"/>
          </a:p>
        </p:txBody>
      </p:sp>
      <p:sp>
        <p:nvSpPr>
          <p:cNvPr id="14" name="Rectangle 13">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70242" y="4425056"/>
            <a:ext cx="2196454"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800"/>
          </a:p>
        </p:txBody>
      </p:sp>
      <p:sp>
        <p:nvSpPr>
          <p:cNvPr id="4" name="Rectangle 1">
            <a:extLst>
              <a:ext uri="{FF2B5EF4-FFF2-40B4-BE49-F238E27FC236}">
                <a16:creationId xmlns:a16="http://schemas.microsoft.com/office/drawing/2014/main" id="{62722437-ED1C-FC41-C738-E1C029F11D9C}"/>
              </a:ext>
            </a:extLst>
          </p:cNvPr>
          <p:cNvSpPr>
            <a:spLocks noChangeArrowheads="1"/>
          </p:cNvSpPr>
          <p:nvPr/>
        </p:nvSpPr>
        <p:spPr bwMode="auto">
          <a:xfrm>
            <a:off x="4876931" y="1247216"/>
            <a:ext cx="6856049" cy="5474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R="0" lvl="0" defTabSz="914400" fontAlgn="base">
              <a:spcBef>
                <a:spcPct val="0"/>
              </a:spcBef>
              <a:spcAft>
                <a:spcPts val="600"/>
              </a:spcAft>
              <a:buClrTx/>
              <a:buSzTx/>
              <a:tabLst/>
            </a:pPr>
            <a:r>
              <a:rPr kumimoji="0" lang="en-US" altLang="en-US" b="1" i="0" u="none" strike="noStrike" cap="none" normalizeH="0" baseline="0">
                <a:ln>
                  <a:noFill/>
                </a:ln>
                <a:effectLst/>
                <a:latin typeface="Times New Roman"/>
                <a:cs typeface="Times New Roman"/>
              </a:rPr>
              <a:t>Highlights:</a:t>
            </a:r>
            <a:endParaRPr lang="en-US">
              <a:ea typeface="Calibri"/>
              <a:cs typeface="Calibri"/>
            </a:endParaRPr>
          </a:p>
          <a:p>
            <a:pPr marL="0" marR="0" lvl="0" indent="-228600" defTabSz="914400" fontAlgn="base">
              <a:spcBef>
                <a:spcPct val="0"/>
              </a:spcBef>
              <a:spcAft>
                <a:spcPts val="600"/>
              </a:spcAft>
              <a:buClrTx/>
              <a:buSzTx/>
              <a:buFont typeface="Arial" panose="020B0604020202020204" pitchFamily="34" charset="0"/>
              <a:buChar char="•"/>
              <a:tabLst/>
            </a:pPr>
            <a:r>
              <a:rPr kumimoji="0" lang="en-US" altLang="en-US" sz="1600" b="0" i="0" u="none" strike="noStrike" cap="none" normalizeH="0" baseline="0">
                <a:ln>
                  <a:noFill/>
                </a:ln>
                <a:effectLst/>
                <a:latin typeface="Times New Roman"/>
                <a:cs typeface="Times New Roman"/>
              </a:rPr>
              <a:t>Combined clustering and predictive modeling for comprehensive customer insights.</a:t>
            </a:r>
            <a:endParaRPr lang="en-US" altLang="en-US" sz="1600" b="0" i="0" u="none" strike="noStrike" cap="none" normalizeH="0" baseline="0">
              <a:ln>
                <a:noFill/>
              </a:ln>
              <a:effectLst/>
              <a:latin typeface="Times New Roman"/>
              <a:cs typeface="Times New Roman"/>
            </a:endParaRPr>
          </a:p>
          <a:p>
            <a:pPr marL="0" marR="0" lvl="0" indent="-228600" defTabSz="914400" fontAlgn="base">
              <a:spcBef>
                <a:spcPct val="0"/>
              </a:spcBef>
              <a:spcAft>
                <a:spcPts val="600"/>
              </a:spcAft>
              <a:buClrTx/>
              <a:buSzTx/>
              <a:buFont typeface="Arial" panose="020B0604020202020204" pitchFamily="34" charset="0"/>
              <a:buChar char="•"/>
              <a:tabLst/>
            </a:pPr>
            <a:r>
              <a:rPr kumimoji="0" lang="en-US" altLang="en-US" sz="1600" b="0" i="0" u="none" strike="noStrike" cap="none" normalizeH="0" baseline="0">
                <a:ln>
                  <a:noFill/>
                </a:ln>
                <a:effectLst/>
                <a:latin typeface="Times New Roman"/>
                <a:cs typeface="Times New Roman"/>
              </a:rPr>
              <a:t>Introduced a </a:t>
            </a:r>
            <a:r>
              <a:rPr kumimoji="0" lang="en-US" altLang="en-US" sz="1600" b="1" i="0" u="none" strike="noStrike" cap="none" normalizeH="0" baseline="0">
                <a:ln>
                  <a:noFill/>
                </a:ln>
                <a:effectLst/>
                <a:latin typeface="Times New Roman"/>
                <a:cs typeface="Times New Roman"/>
              </a:rPr>
              <a:t>Binary Inactivity Feature</a:t>
            </a:r>
            <a:r>
              <a:rPr kumimoji="0" lang="en-US" altLang="en-US" sz="1600" b="0" i="0" u="none" strike="noStrike" cap="none" normalizeH="0" baseline="0">
                <a:ln>
                  <a:noFill/>
                </a:ln>
                <a:effectLst/>
                <a:latin typeface="Times New Roman"/>
                <a:cs typeface="Times New Roman"/>
              </a:rPr>
              <a:t> to capture inactive customer behavior.</a:t>
            </a:r>
            <a:endParaRPr lang="en-US" altLang="en-US" sz="1600" b="0" i="0" u="none" strike="noStrike" cap="none" normalizeH="0" baseline="0">
              <a:ln>
                <a:noFill/>
              </a:ln>
              <a:effectLst/>
              <a:latin typeface="Times New Roman"/>
              <a:cs typeface="Times New Roman"/>
            </a:endParaRPr>
          </a:p>
          <a:p>
            <a:pPr marL="0" marR="0" lvl="0" indent="-228600" defTabSz="914400" fontAlgn="base">
              <a:spcBef>
                <a:spcPct val="0"/>
              </a:spcBef>
              <a:spcAft>
                <a:spcPts val="600"/>
              </a:spcAft>
              <a:buClrTx/>
              <a:buSzTx/>
              <a:buFont typeface="Arial" panose="020B0604020202020204" pitchFamily="34" charset="0"/>
              <a:buChar char="•"/>
              <a:tabLst/>
            </a:pPr>
            <a:r>
              <a:rPr kumimoji="0" lang="en-US" altLang="en-US" sz="1600" b="0" i="0" u="none" strike="noStrike" cap="none" normalizeH="0" baseline="0">
                <a:ln>
                  <a:noFill/>
                </a:ln>
                <a:effectLst/>
                <a:latin typeface="Times New Roman"/>
                <a:cs typeface="Times New Roman"/>
              </a:rPr>
              <a:t>Innovatively used categorical variables (e.g., demographic data) to extract actionable insights, correlating these with numerical features.</a:t>
            </a:r>
            <a:endParaRPr lang="en-US" altLang="en-US" sz="1600" b="0" i="0" u="none" strike="noStrike" cap="none" normalizeH="0" baseline="0">
              <a:ln>
                <a:noFill/>
              </a:ln>
              <a:effectLst/>
              <a:latin typeface="Times New Roman"/>
              <a:cs typeface="Times New Roman"/>
            </a:endParaRPr>
          </a:p>
          <a:p>
            <a:pPr marL="0" marR="0" lvl="0" indent="-228600" defTabSz="914400" fontAlgn="base">
              <a:spcBef>
                <a:spcPct val="0"/>
              </a:spcBef>
              <a:spcAft>
                <a:spcPts val="600"/>
              </a:spcAft>
              <a:buClrTx/>
              <a:buSzTx/>
              <a:buFont typeface="Arial" panose="020B0604020202020204" pitchFamily="34" charset="0"/>
              <a:buChar char="•"/>
              <a:tabLst/>
            </a:pPr>
            <a:r>
              <a:rPr kumimoji="0" lang="en-US" altLang="en-US" sz="1600" b="0" i="0" u="none" strike="noStrike" cap="none" normalizeH="0" baseline="0">
                <a:ln>
                  <a:noFill/>
                </a:ln>
                <a:effectLst/>
                <a:latin typeface="Times New Roman"/>
                <a:cs typeface="Times New Roman"/>
              </a:rPr>
              <a:t>Techniques such as </a:t>
            </a:r>
            <a:r>
              <a:rPr kumimoji="0" lang="en-US" altLang="en-US" sz="1600" b="1" i="0" u="none" strike="noStrike" cap="none" normalizeH="0" baseline="0">
                <a:ln>
                  <a:noFill/>
                </a:ln>
                <a:effectLst/>
                <a:latin typeface="Times New Roman"/>
                <a:cs typeface="Times New Roman"/>
              </a:rPr>
              <a:t>One-Hot Encoding</a:t>
            </a:r>
            <a:r>
              <a:rPr kumimoji="0" lang="en-US" altLang="en-US" sz="1600" b="0" i="0" u="none" strike="noStrike" cap="none" normalizeH="0" baseline="0">
                <a:ln>
                  <a:noFill/>
                </a:ln>
                <a:effectLst/>
                <a:latin typeface="Times New Roman"/>
                <a:cs typeface="Times New Roman"/>
              </a:rPr>
              <a:t> and </a:t>
            </a:r>
            <a:r>
              <a:rPr kumimoji="0" lang="en-US" altLang="en-US" sz="1600" b="1" i="0" u="none" strike="noStrike" cap="none" normalizeH="0" baseline="0">
                <a:ln>
                  <a:noFill/>
                </a:ln>
                <a:effectLst/>
                <a:latin typeface="Times New Roman"/>
                <a:cs typeface="Times New Roman"/>
              </a:rPr>
              <a:t>Ordinal Encoding</a:t>
            </a:r>
            <a:r>
              <a:rPr kumimoji="0" lang="en-US" altLang="en-US" sz="1600" b="0" i="0" u="none" strike="noStrike" cap="none" normalizeH="0" baseline="0">
                <a:ln>
                  <a:noFill/>
                </a:ln>
                <a:effectLst/>
                <a:latin typeface="Times New Roman"/>
                <a:cs typeface="Times New Roman"/>
              </a:rPr>
              <a:t> ensured proper representation of categorical data.</a:t>
            </a:r>
            <a:endParaRPr lang="en-US" altLang="en-US" sz="1600" b="0" i="0" u="none" strike="noStrike" cap="none" normalizeH="0" baseline="0">
              <a:ln>
                <a:noFill/>
              </a:ln>
              <a:effectLst/>
              <a:latin typeface="Times New Roman"/>
              <a:cs typeface="Times New Roman"/>
            </a:endParaRPr>
          </a:p>
          <a:p>
            <a:pPr marL="0" marR="0" lvl="0" indent="-228600" defTabSz="914400" fontAlgn="base">
              <a:spcBef>
                <a:spcPct val="0"/>
              </a:spcBef>
              <a:spcAft>
                <a:spcPts val="600"/>
              </a:spcAft>
              <a:buClrTx/>
              <a:buSzTx/>
              <a:buFont typeface="Arial" panose="020B0604020202020204" pitchFamily="34" charset="0"/>
              <a:buChar char="•"/>
              <a:tabLst/>
            </a:pPr>
            <a:r>
              <a:rPr kumimoji="0" lang="en-US" altLang="en-US" sz="1600" b="0" i="0" u="none" strike="noStrike" cap="none" normalizeH="0" baseline="0">
                <a:ln>
                  <a:noFill/>
                </a:ln>
                <a:effectLst/>
                <a:latin typeface="Times New Roman"/>
                <a:cs typeface="Times New Roman"/>
              </a:rPr>
              <a:t>Employed </a:t>
            </a:r>
            <a:r>
              <a:rPr kumimoji="0" lang="en-US" altLang="en-US" sz="1600" b="1" i="0" u="none" strike="noStrike" cap="none" normalizeH="0" baseline="0" err="1">
                <a:ln>
                  <a:noFill/>
                </a:ln>
                <a:effectLst/>
                <a:latin typeface="Times New Roman"/>
                <a:cs typeface="Times New Roman"/>
              </a:rPr>
              <a:t>GridSearchCV</a:t>
            </a:r>
            <a:r>
              <a:rPr kumimoji="0" lang="en-US" altLang="en-US" sz="1600" b="1" i="0" u="none" strike="noStrike" cap="none" normalizeH="0" baseline="0">
                <a:ln>
                  <a:noFill/>
                </a:ln>
                <a:effectLst/>
                <a:latin typeface="Times New Roman"/>
                <a:cs typeface="Times New Roman"/>
              </a:rPr>
              <a:t> Optimization</a:t>
            </a:r>
            <a:r>
              <a:rPr kumimoji="0" lang="en-US" altLang="en-US" sz="1600" b="0" i="0" u="none" strike="noStrike" cap="none" normalizeH="0" baseline="0">
                <a:ln>
                  <a:noFill/>
                </a:ln>
                <a:effectLst/>
                <a:latin typeface="Times New Roman"/>
                <a:cs typeface="Times New Roman"/>
              </a:rPr>
              <a:t> for the predictive model to improve accuracy.</a:t>
            </a:r>
            <a:endParaRPr lang="en-US" altLang="en-US" sz="1600" b="0" i="0" u="none" strike="noStrike" cap="none" normalizeH="0" baseline="0">
              <a:ln>
                <a:noFill/>
              </a:ln>
              <a:effectLst/>
              <a:latin typeface="Times New Roman"/>
              <a:cs typeface="Times New Roman"/>
            </a:endParaRPr>
          </a:p>
          <a:p>
            <a:pPr marL="0" marR="0" lvl="0" indent="-228600" defTabSz="914400" fontAlgn="base">
              <a:spcBef>
                <a:spcPct val="0"/>
              </a:spcBef>
              <a:spcAft>
                <a:spcPts val="600"/>
              </a:spcAft>
              <a:buClrTx/>
              <a:buSzTx/>
              <a:buFont typeface="Arial" panose="020B0604020202020204" pitchFamily="34" charset="0"/>
              <a:buChar char="•"/>
              <a:tabLst/>
            </a:pPr>
            <a:r>
              <a:rPr kumimoji="0" lang="en-US" altLang="en-US" sz="1600" b="0" i="0" u="none" strike="noStrike" cap="none" normalizeH="0" baseline="0">
                <a:ln>
                  <a:noFill/>
                </a:ln>
                <a:effectLst/>
                <a:latin typeface="Times New Roman"/>
                <a:cs typeface="Times New Roman"/>
              </a:rPr>
              <a:t>Advanced visualizations using 2D and 3D PCA for cluster analysis, SHAP plots for feature explainability, and feature importance ranking to identify key predictors like Education Level and Gender.</a:t>
            </a:r>
            <a:endParaRPr lang="en-US" altLang="en-US" sz="1600" b="0" i="0" u="none" strike="noStrike" cap="none" normalizeH="0" baseline="0">
              <a:ln>
                <a:noFill/>
              </a:ln>
              <a:effectLst/>
              <a:latin typeface="Times New Roman"/>
              <a:cs typeface="Times New Roman"/>
            </a:endParaRPr>
          </a:p>
          <a:p>
            <a:pPr marL="0" marR="0" lvl="0" indent="-228600" defTabSz="914400">
              <a:spcBef>
                <a:spcPct val="0"/>
              </a:spcBef>
              <a:spcAft>
                <a:spcPts val="600"/>
              </a:spcAft>
              <a:buClrTx/>
              <a:buSzTx/>
              <a:buFont typeface="Arial" panose="020B0604020202020204" pitchFamily="34" charset="0"/>
              <a:buChar char="•"/>
              <a:tabLst/>
            </a:pPr>
            <a:endParaRPr lang="en-US" altLang="en-US" sz="1600" b="0" i="0" u="none" strike="noStrike" cap="none" normalizeH="0" baseline="0">
              <a:ln>
                <a:noFill/>
              </a:ln>
              <a:effectLst/>
              <a:latin typeface="Times New Roman"/>
              <a:cs typeface="Times New Roman"/>
            </a:endParaRPr>
          </a:p>
          <a:p>
            <a:pPr defTabSz="914400">
              <a:buFont typeface="Arial" panose="020B0604020202020204" pitchFamily="34" charset="0"/>
              <a:buChar char="•"/>
            </a:pPr>
            <a:r>
              <a:rPr lang="en-US" sz="1600" b="1">
                <a:latin typeface="Times New Roman"/>
                <a:ea typeface="+mn-lt"/>
                <a:cs typeface="+mn-lt"/>
              </a:rPr>
              <a:t>Excellent Performance</a:t>
            </a:r>
            <a:r>
              <a:rPr lang="en-US" sz="1600">
                <a:latin typeface="Times New Roman"/>
                <a:ea typeface="+mn-lt"/>
                <a:cs typeface="+mn-lt"/>
              </a:rPr>
              <a:t>: Nearly 100% accuracy on training and validation with no overfitting.</a:t>
            </a:r>
            <a:endParaRPr lang="en-US" altLang="en-US" sz="1600">
              <a:latin typeface="Times New Roman"/>
              <a:cs typeface="Times New Roman"/>
            </a:endParaRPr>
          </a:p>
          <a:p>
            <a:pPr defTabSz="914400">
              <a:buFont typeface="Arial" panose="020B0604020202020204" pitchFamily="34" charset="0"/>
              <a:buChar char="•"/>
            </a:pPr>
            <a:r>
              <a:rPr lang="en-US" sz="1600" b="1">
                <a:latin typeface="Times New Roman"/>
                <a:ea typeface="+mn-lt"/>
                <a:cs typeface="+mn-lt"/>
              </a:rPr>
              <a:t>Lightweight Model</a:t>
            </a:r>
            <a:r>
              <a:rPr lang="en-US" sz="1600">
                <a:latin typeface="Times New Roman"/>
                <a:ea typeface="+mn-lt"/>
                <a:cs typeface="+mn-lt"/>
              </a:rPr>
              <a:t>: A 3-layer network with 211 parameters, efficient and easy to deploy.</a:t>
            </a:r>
            <a:endParaRPr lang="en-US">
              <a:latin typeface="Times New Roman"/>
              <a:cs typeface="Times New Roman"/>
            </a:endParaRPr>
          </a:p>
          <a:p>
            <a:pPr defTabSz="914400">
              <a:buFont typeface="Arial" panose="020B0604020202020204" pitchFamily="34" charset="0"/>
              <a:buChar char="•"/>
            </a:pPr>
            <a:r>
              <a:rPr lang="en-US" sz="1600" b="1">
                <a:latin typeface="Times New Roman"/>
                <a:ea typeface="+mn-lt"/>
                <a:cs typeface="+mn-lt"/>
              </a:rPr>
              <a:t>Clear Data Patterns</a:t>
            </a:r>
            <a:r>
              <a:rPr lang="en-US" sz="1600">
                <a:latin typeface="Times New Roman"/>
                <a:ea typeface="+mn-lt"/>
                <a:cs typeface="+mn-lt"/>
              </a:rPr>
              <a:t>: Features like </a:t>
            </a:r>
            <a:r>
              <a:rPr lang="en-US" sz="1600" err="1">
                <a:latin typeface="Times New Roman"/>
                <a:cs typeface="Times New Roman"/>
              </a:rPr>
              <a:t>Avg_Utilization_Ratio</a:t>
            </a:r>
            <a:r>
              <a:rPr lang="en-US" sz="1600">
                <a:latin typeface="Times New Roman"/>
                <a:ea typeface="+mn-lt"/>
                <a:cs typeface="+mn-lt"/>
              </a:rPr>
              <a:t> and </a:t>
            </a:r>
            <a:r>
              <a:rPr lang="en-US" sz="1600" err="1">
                <a:latin typeface="Times New Roman"/>
                <a:cs typeface="Times New Roman"/>
              </a:rPr>
              <a:t>Total_Revolving_Bal</a:t>
            </a:r>
            <a:r>
              <a:rPr lang="en-US" sz="1600">
                <a:latin typeface="Times New Roman"/>
                <a:ea typeface="+mn-lt"/>
                <a:cs typeface="+mn-lt"/>
              </a:rPr>
              <a:t> drive strong predictability.</a:t>
            </a:r>
            <a:endParaRPr lang="en-US">
              <a:latin typeface="Times New Roman"/>
              <a:ea typeface="Calibri"/>
              <a:cs typeface="Calibri"/>
            </a:endParaRPr>
          </a:p>
          <a:p>
            <a:pPr indent="-228600" defTabSz="914400">
              <a:spcBef>
                <a:spcPct val="0"/>
              </a:spcBef>
              <a:spcAft>
                <a:spcPts val="600"/>
              </a:spcAft>
              <a:buFont typeface="Arial" panose="020B0604020202020204" pitchFamily="34" charset="0"/>
              <a:buChar char="•"/>
            </a:pPr>
            <a:endParaRPr lang="en-US" altLang="en-US" sz="1600">
              <a:latin typeface="Times New Roman"/>
              <a:cs typeface="Times New Roman"/>
            </a:endParaRPr>
          </a:p>
          <a:p>
            <a:pPr indent="-228600" defTabSz="914400" fontAlgn="base">
              <a:spcBef>
                <a:spcPct val="0"/>
              </a:spcBef>
              <a:spcAft>
                <a:spcPts val="600"/>
              </a:spcAft>
              <a:buFont typeface="Arial" panose="020B0604020202020204" pitchFamily="34" charset="0"/>
              <a:buChar char="•"/>
            </a:pPr>
            <a:endParaRPr lang="en-US" altLang="en-US" sz="16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descr="Magnifying glass showing decling performance">
            <a:extLst>
              <a:ext uri="{FF2B5EF4-FFF2-40B4-BE49-F238E27FC236}">
                <a16:creationId xmlns:a16="http://schemas.microsoft.com/office/drawing/2014/main" id="{989E7542-1AC3-5EFC-6375-EEDD0321EFF3}"/>
              </a:ext>
            </a:extLst>
          </p:cNvPr>
          <p:cNvPicPr>
            <a:picLocks noChangeAspect="1"/>
          </p:cNvPicPr>
          <p:nvPr/>
        </p:nvPicPr>
        <p:blipFill>
          <a:blip r:embed="rId2"/>
          <a:srcRect l="5222" r="38222" b="1"/>
          <a:stretch/>
        </p:blipFill>
        <p:spPr>
          <a:xfrm>
            <a:off x="3407784" y="3104706"/>
            <a:ext cx="2726006" cy="3217333"/>
          </a:xfrm>
          <a:prstGeom prst="rect">
            <a:avLst/>
          </a:prstGeom>
        </p:spPr>
      </p:pic>
      <p:grpSp>
        <p:nvGrpSpPr>
          <p:cNvPr id="21" name="Group 20">
            <a:extLst>
              <a:ext uri="{FF2B5EF4-FFF2-40B4-BE49-F238E27FC236}">
                <a16:creationId xmlns:a16="http://schemas.microsoft.com/office/drawing/2014/main" id="{89C6B508-0B2C-4D80-99F6-BC8C9C6934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13134" y="805743"/>
            <a:ext cx="2735827" cy="3193211"/>
            <a:chOff x="1674895" y="1345036"/>
            <a:chExt cx="5428610" cy="4210939"/>
          </a:xfrm>
        </p:grpSpPr>
        <p:sp>
          <p:nvSpPr>
            <p:cNvPr id="22" name="Rectangle 21">
              <a:extLst>
                <a:ext uri="{FF2B5EF4-FFF2-40B4-BE49-F238E27FC236}">
                  <a16:creationId xmlns:a16="http://schemas.microsoft.com/office/drawing/2014/main" id="{EA54034F-F9B1-4048-9AEF-C7AB99053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a:extLst>
                <a:ext uri="{FF2B5EF4-FFF2-40B4-BE49-F238E27FC236}">
                  <a16:creationId xmlns:a16="http://schemas.microsoft.com/office/drawing/2014/main" id="{F583F029-E06B-49B5-9779-2E8CEFD77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Rectangle 24">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5486" y="685806"/>
            <a:ext cx="2718710"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079439" y="859808"/>
            <a:ext cx="2657397" cy="2878986"/>
          </a:xfrm>
        </p:spPr>
        <p:txBody>
          <a:bodyPr>
            <a:normAutofit/>
          </a:bodyPr>
          <a:lstStyle/>
          <a:p>
            <a:r>
              <a:rPr lang="en-US">
                <a:solidFill>
                  <a:schemeClr val="bg1"/>
                </a:solidFill>
              </a:rPr>
              <a:t>Executive Summary</a:t>
            </a:r>
          </a:p>
        </p:txBody>
      </p:sp>
      <p:grpSp>
        <p:nvGrpSpPr>
          <p:cNvPr id="27"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001" y="117005"/>
            <a:ext cx="1027573" cy="508993"/>
            <a:chOff x="2267504" y="2540250"/>
            <a:chExt cx="1990951" cy="739640"/>
          </a:xfrm>
          <a:solidFill>
            <a:schemeClr val="bg1"/>
          </a:solidFill>
        </p:grpSpPr>
        <p:sp>
          <p:nvSpPr>
            <p:cNvPr id="28" name="Freeform: Shape 27">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sz="1800"/>
            </a:p>
          </p:txBody>
        </p:sp>
      </p:grpSp>
      <p:grpSp>
        <p:nvGrpSpPr>
          <p:cNvPr id="31"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40804" y="2445529"/>
            <a:ext cx="637026" cy="849366"/>
            <a:chOff x="5829300" y="3162300"/>
            <a:chExt cx="532256" cy="532257"/>
          </a:xfrm>
          <a:solidFill>
            <a:srgbClr val="FFFFFF"/>
          </a:solidFill>
        </p:grpSpPr>
        <p:sp>
          <p:nvSpPr>
            <p:cNvPr id="32" name="Freeform: Shape 31">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sz="1800"/>
            </a:p>
          </p:txBody>
        </p:sp>
        <p:sp>
          <p:nvSpPr>
            <p:cNvPr id="38" name="Freeform: Shape 37">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sz="1800"/>
            </a:p>
          </p:txBody>
        </p:sp>
        <p:sp>
          <p:nvSpPr>
            <p:cNvPr id="39" name="Freeform: Shape 38">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sz="1800"/>
            </a:p>
          </p:txBody>
        </p:sp>
        <p:sp>
          <p:nvSpPr>
            <p:cNvPr id="40" name="Freeform: Shape 39">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sz="1800"/>
            </a:p>
          </p:txBody>
        </p:sp>
      </p:grpSp>
      <p:grpSp>
        <p:nvGrpSpPr>
          <p:cNvPr id="46" name="Graphic 4">
            <a:extLst>
              <a:ext uri="{FF2B5EF4-FFF2-40B4-BE49-F238E27FC236}">
                <a16:creationId xmlns:a16="http://schemas.microsoft.com/office/drawing/2014/main" id="{DDFA5A3F-B050-4826-ACB4-F634DD12C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40804" y="2445529"/>
            <a:ext cx="637026" cy="849366"/>
            <a:chOff x="5829300" y="3162300"/>
            <a:chExt cx="532256" cy="532257"/>
          </a:xfrm>
          <a:solidFill>
            <a:schemeClr val="bg1"/>
          </a:solidFill>
        </p:grpSpPr>
        <p:sp>
          <p:nvSpPr>
            <p:cNvPr id="47" name="Freeform: Shape 46">
              <a:extLst>
                <a:ext uri="{FF2B5EF4-FFF2-40B4-BE49-F238E27FC236}">
                  <a16:creationId xmlns:a16="http://schemas.microsoft.com/office/drawing/2014/main" id="{C45D7489-248E-4EB2-A887-30A9C396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AB6BF832-C29A-4992-8772-6B33118C5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5E06C84D-D026-40FC-A1FB-0482450B6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32D9620B-AA48-430C-BACC-01BF1B128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sz="1800"/>
            </a:p>
          </p:txBody>
        </p:sp>
        <p:sp>
          <p:nvSpPr>
            <p:cNvPr id="51" name="Freeform: Shape 50">
              <a:extLst>
                <a:ext uri="{FF2B5EF4-FFF2-40B4-BE49-F238E27FC236}">
                  <a16:creationId xmlns:a16="http://schemas.microsoft.com/office/drawing/2014/main" id="{0C7842E4-3E00-4846-B285-345F6B32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sz="1800"/>
            </a:p>
          </p:txBody>
        </p:sp>
        <p:sp>
          <p:nvSpPr>
            <p:cNvPr id="52" name="Freeform: Shape 51">
              <a:extLst>
                <a:ext uri="{FF2B5EF4-FFF2-40B4-BE49-F238E27FC236}">
                  <a16:creationId xmlns:a16="http://schemas.microsoft.com/office/drawing/2014/main" id="{F120E203-7898-4AE9-A9E5-F5C364415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sz="1800"/>
            </a:p>
          </p:txBody>
        </p:sp>
        <p:sp>
          <p:nvSpPr>
            <p:cNvPr id="53" name="Freeform: Shape 52">
              <a:extLst>
                <a:ext uri="{FF2B5EF4-FFF2-40B4-BE49-F238E27FC236}">
                  <a16:creationId xmlns:a16="http://schemas.microsoft.com/office/drawing/2014/main" id="{06A5C8C3-E77D-410A-8D95-0B15B8E61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sz="1800"/>
            </a:p>
          </p:txBody>
        </p:sp>
        <p:sp>
          <p:nvSpPr>
            <p:cNvPr id="54" name="Freeform: Shape 53">
              <a:extLst>
                <a:ext uri="{FF2B5EF4-FFF2-40B4-BE49-F238E27FC236}">
                  <a16:creationId xmlns:a16="http://schemas.microsoft.com/office/drawing/2014/main" id="{8E9CE1FB-B266-47D2-A0AC-79D1DDBAA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sz="1800"/>
            </a:p>
          </p:txBody>
        </p:sp>
        <p:sp>
          <p:nvSpPr>
            <p:cNvPr id="55" name="Freeform: Shape 54">
              <a:extLst>
                <a:ext uri="{FF2B5EF4-FFF2-40B4-BE49-F238E27FC236}">
                  <a16:creationId xmlns:a16="http://schemas.microsoft.com/office/drawing/2014/main" id="{B8862FCB-5370-44C9-803F-017FF893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sz="1800"/>
            </a:p>
          </p:txBody>
        </p:sp>
        <p:sp>
          <p:nvSpPr>
            <p:cNvPr id="56" name="Freeform: Shape 55">
              <a:extLst>
                <a:ext uri="{FF2B5EF4-FFF2-40B4-BE49-F238E27FC236}">
                  <a16:creationId xmlns:a16="http://schemas.microsoft.com/office/drawing/2014/main" id="{D1EC218E-7E2A-4304-96EA-1A7AA046E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sz="1800"/>
            </a:p>
          </p:txBody>
        </p:sp>
        <p:sp>
          <p:nvSpPr>
            <p:cNvPr id="57" name="Freeform: Shape 56">
              <a:extLst>
                <a:ext uri="{FF2B5EF4-FFF2-40B4-BE49-F238E27FC236}">
                  <a16:creationId xmlns:a16="http://schemas.microsoft.com/office/drawing/2014/main" id="{C6904051-0B1B-4340-8A1F-FC345A50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sz="1800"/>
            </a:p>
          </p:txBody>
        </p:sp>
        <p:sp>
          <p:nvSpPr>
            <p:cNvPr id="58" name="Freeform: Shape 57">
              <a:extLst>
                <a:ext uri="{FF2B5EF4-FFF2-40B4-BE49-F238E27FC236}">
                  <a16:creationId xmlns:a16="http://schemas.microsoft.com/office/drawing/2014/main" id="{8D8B68CD-1F5B-4E19-A474-4290A7386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sz="1800"/>
            </a:p>
          </p:txBody>
        </p:sp>
        <p:sp>
          <p:nvSpPr>
            <p:cNvPr id="59" name="Freeform: Shape 58">
              <a:extLst>
                <a:ext uri="{FF2B5EF4-FFF2-40B4-BE49-F238E27FC236}">
                  <a16:creationId xmlns:a16="http://schemas.microsoft.com/office/drawing/2014/main" id="{A219F1BA-F2AD-4C0B-B881-AF7702BFA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sz="1800"/>
            </a:p>
          </p:txBody>
        </p:sp>
      </p:grpSp>
      <p:sp>
        <p:nvSpPr>
          <p:cNvPr id="3" name="Content Placeholder 2"/>
          <p:cNvSpPr>
            <a:spLocks noGrp="1"/>
          </p:cNvSpPr>
          <p:nvPr>
            <p:ph idx="1"/>
          </p:nvPr>
        </p:nvSpPr>
        <p:spPr>
          <a:xfrm>
            <a:off x="6453052" y="1130846"/>
            <a:ext cx="3659978" cy="4351338"/>
          </a:xfrm>
        </p:spPr>
        <p:txBody>
          <a:bodyPr vert="horz" lIns="91440" tIns="45720" rIns="91440" bIns="45720" rtlCol="0">
            <a:normAutofit/>
          </a:bodyPr>
          <a:lstStyle/>
          <a:p>
            <a:pPr>
              <a:lnSpc>
                <a:spcPct val="90000"/>
              </a:lnSpc>
            </a:pPr>
            <a:r>
              <a:rPr lang="en-US" sz="1800">
                <a:solidFill>
                  <a:schemeClr val="bg1"/>
                </a:solidFill>
                <a:ea typeface="+mn-lt"/>
                <a:cs typeface="+mn-lt"/>
              </a:rPr>
              <a:t>Analyze customer credit behavior using machine learning.</a:t>
            </a:r>
            <a:endParaRPr lang="en-US" sz="1800">
              <a:solidFill>
                <a:schemeClr val="bg1"/>
              </a:solidFill>
              <a:ea typeface="Calibri"/>
              <a:cs typeface="Calibri"/>
            </a:endParaRPr>
          </a:p>
          <a:p>
            <a:pPr>
              <a:lnSpc>
                <a:spcPct val="90000"/>
              </a:lnSpc>
            </a:pPr>
            <a:r>
              <a:rPr lang="en-US" sz="1800">
                <a:solidFill>
                  <a:schemeClr val="bg1"/>
                </a:solidFill>
                <a:ea typeface="+mn-lt"/>
                <a:cs typeface="+mn-lt"/>
              </a:rPr>
              <a:t>Cluster customers and predict credit utilization.</a:t>
            </a:r>
            <a:endParaRPr lang="en-US" sz="1800">
              <a:solidFill>
                <a:schemeClr val="bg1"/>
              </a:solidFill>
            </a:endParaRP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lang="en-US" sz="1800">
                <a:solidFill>
                  <a:schemeClr val="bg1"/>
                </a:solidFill>
                <a:ea typeface="+mn-lt"/>
                <a:cs typeface="+mn-lt"/>
              </a:rPr>
              <a:t>Tools: K-Means, </a:t>
            </a:r>
            <a:r>
              <a:rPr lang="en-US" altLang="en-US" sz="1800">
                <a:solidFill>
                  <a:schemeClr val="bg1"/>
                </a:solidFill>
              </a:rPr>
              <a:t>SHAP</a:t>
            </a:r>
            <a:r>
              <a:rPr lang="en-IN" sz="1800">
                <a:solidFill>
                  <a:schemeClr val="bg1"/>
                </a:solidFill>
                <a:latin typeface="Segoe UI Variable Text" pitchFamily="2" charset="0"/>
              </a:rPr>
              <a:t>(Shapley Additive Explanations), LIME (Local Interpretable Model-Agnostic Explanations)</a:t>
            </a:r>
            <a:r>
              <a:rPr lang="en-US" sz="1800" b="1">
                <a:solidFill>
                  <a:srgbClr val="0D0D0D"/>
                </a:solidFill>
                <a:latin typeface="Segoe UI Variable Text" pitchFamily="2" charset="0"/>
              </a:rPr>
              <a:t> </a:t>
            </a:r>
            <a:r>
              <a:rPr lang="en-US" sz="1800">
                <a:solidFill>
                  <a:schemeClr val="bg1"/>
                </a:solidFill>
                <a:latin typeface="Segoe UI Variable Text" pitchFamily="2" charset="0"/>
              </a:rPr>
              <a:t>Random Forest Classifier</a:t>
            </a:r>
            <a:r>
              <a:rPr lang="en-US" sz="1800" b="1">
                <a:solidFill>
                  <a:schemeClr val="bg1"/>
                </a:solidFill>
                <a:latin typeface="Segoe UI Variable Text" pitchFamily="2" charset="0"/>
              </a:rPr>
              <a:t>, </a:t>
            </a:r>
            <a:r>
              <a:rPr lang="en-US" sz="1800">
                <a:solidFill>
                  <a:schemeClr val="bg1"/>
                </a:solidFill>
                <a:latin typeface="Segoe UI Variable Text" pitchFamily="2" charset="0"/>
              </a:rPr>
              <a:t>Neural Network</a:t>
            </a:r>
            <a:r>
              <a:rPr lang="en-US" sz="1800">
                <a:solidFill>
                  <a:schemeClr val="bg1"/>
                </a:solidFill>
                <a:ea typeface="+mn-lt"/>
                <a:cs typeface="+mn-lt"/>
              </a:rPr>
              <a:t>, KNN.</a:t>
            </a:r>
            <a:endParaRPr lang="en-US" sz="1800">
              <a:solidFill>
                <a:schemeClr val="bg1"/>
              </a:solidFill>
            </a:endParaRPr>
          </a:p>
          <a:p>
            <a:pPr>
              <a:lnSpc>
                <a:spcPct val="90000"/>
              </a:lnSpc>
            </a:pPr>
            <a:r>
              <a:rPr lang="en-US" sz="1800">
                <a:solidFill>
                  <a:schemeClr val="bg1"/>
                </a:solidFill>
                <a:ea typeface="+mn-lt"/>
                <a:cs typeface="+mn-lt"/>
              </a:rPr>
              <a:t>Outcome: Better risk management and customer targeting.</a:t>
            </a:r>
            <a:endParaRPr lang="en-US" sz="18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1110" y="1381185"/>
            <a:ext cx="3447076" cy="667299"/>
          </a:xfrm>
        </p:spPr>
        <p:txBody>
          <a:bodyPr anchor="b">
            <a:noAutofit/>
          </a:bodyPr>
          <a:lstStyle/>
          <a:p>
            <a:r>
              <a:rPr lang="en-IN">
                <a:solidFill>
                  <a:schemeClr val="accent2">
                    <a:lumMod val="76000"/>
                  </a:schemeClr>
                </a:solidFill>
                <a:latin typeface="Times New Roman"/>
                <a:cs typeface="Times New Roman"/>
              </a:rPr>
              <a:t>Conclusion</a:t>
            </a:r>
          </a:p>
        </p:txBody>
      </p:sp>
      <p:pic>
        <p:nvPicPr>
          <p:cNvPr id="5" name="Picture 4" descr="Light bulbs on blackboard background">
            <a:extLst>
              <a:ext uri="{FF2B5EF4-FFF2-40B4-BE49-F238E27FC236}">
                <a16:creationId xmlns:a16="http://schemas.microsoft.com/office/drawing/2014/main" id="{39BE8ED7-AFA9-215B-6E7B-8E2684330D88}"/>
              </a:ext>
            </a:extLst>
          </p:cNvPr>
          <p:cNvPicPr>
            <a:picLocks noChangeAspect="1"/>
          </p:cNvPicPr>
          <p:nvPr/>
        </p:nvPicPr>
        <p:blipFill>
          <a:blip r:embed="rId3"/>
          <a:srcRect l="22520" r="26967"/>
          <a:stretch/>
        </p:blipFill>
        <p:spPr>
          <a:xfrm>
            <a:off x="20" y="10"/>
            <a:ext cx="5039470" cy="6857990"/>
          </a:xfrm>
          <a:prstGeom prst="rect">
            <a:avLst/>
          </a:prstGeom>
        </p:spPr>
      </p:pic>
      <p:sp>
        <p:nvSpPr>
          <p:cNvPr id="3" name="Content Placeholder 2"/>
          <p:cNvSpPr>
            <a:spLocks noGrp="1"/>
          </p:cNvSpPr>
          <p:nvPr>
            <p:ph idx="1"/>
          </p:nvPr>
        </p:nvSpPr>
        <p:spPr>
          <a:xfrm>
            <a:off x="5615312" y="2346056"/>
            <a:ext cx="6215745" cy="5101228"/>
          </a:xfrm>
        </p:spPr>
        <p:txBody>
          <a:bodyPr anchor="t">
            <a:noAutofit/>
          </a:bodyPr>
          <a:lstStyle/>
          <a:p>
            <a:pPr>
              <a:lnSpc>
                <a:spcPct val="90000"/>
              </a:lnSpc>
              <a:buFont typeface="+mj-lt"/>
              <a:buAutoNum type="arabicPeriod"/>
            </a:pPr>
            <a:r>
              <a:rPr lang="en-US" sz="1200" b="1" i="0">
                <a:effectLst/>
                <a:latin typeface="Times New Roman"/>
                <a:cs typeface="Times New Roman"/>
              </a:rPr>
              <a:t>Key Findings:</a:t>
            </a:r>
            <a:endParaRPr lang="en-US" sz="1200" b="0" i="0">
              <a:effectLst/>
              <a:latin typeface="Times New Roman"/>
              <a:cs typeface="Times New Roman"/>
            </a:endParaRPr>
          </a:p>
          <a:p>
            <a:pPr marL="0" indent="0" algn="l">
              <a:buNone/>
            </a:pPr>
            <a:r>
              <a:rPr lang="en-US" sz="1200" b="1" i="0">
                <a:solidFill>
                  <a:srgbClr val="0D0D0D"/>
                </a:solidFill>
                <a:effectLst/>
                <a:latin typeface="Segoe UI Variable Text" pitchFamily="2" charset="0"/>
              </a:rPr>
              <a:t>Clear Customer Segmentation:</a:t>
            </a:r>
            <a:endParaRPr lang="en-US" sz="1200" b="0" i="0">
              <a:solidFill>
                <a:srgbClr val="0D0D0D"/>
              </a:solidFill>
              <a:effectLst/>
              <a:latin typeface="Segoe UI Variable Text" pitchFamily="2" charset="0"/>
            </a:endParaRPr>
          </a:p>
          <a:p>
            <a:pPr marL="742950" lvl="1" indent="-285750" algn="l">
              <a:buFont typeface="+mj-lt"/>
              <a:buAutoNum type="arabicPeriod"/>
            </a:pPr>
            <a:r>
              <a:rPr lang="en-US" sz="1200" b="0" i="0">
                <a:solidFill>
                  <a:srgbClr val="0D0D0D"/>
                </a:solidFill>
                <a:effectLst/>
                <a:latin typeface="Segoe UI Variable Text" pitchFamily="2" charset="0"/>
              </a:rPr>
              <a:t>Successfully grouped customers into three clusters (Moderate, Budget-Conscious, and High-Value).</a:t>
            </a:r>
          </a:p>
          <a:p>
            <a:pPr marL="742950" lvl="1" indent="-285750" algn="l">
              <a:buFont typeface="+mj-lt"/>
              <a:buAutoNum type="arabicPeriod"/>
            </a:pPr>
            <a:r>
              <a:rPr lang="en-US" sz="1200" b="0" i="0">
                <a:solidFill>
                  <a:srgbClr val="0D0D0D"/>
                </a:solidFill>
                <a:effectLst/>
                <a:latin typeface="Segoe UI Variable Text" pitchFamily="2" charset="0"/>
              </a:rPr>
              <a:t>Identified key features driving clustering decisions, such as Education Level and Credit Limit.</a:t>
            </a:r>
          </a:p>
          <a:p>
            <a:pPr marL="0" indent="0" algn="l">
              <a:buNone/>
            </a:pPr>
            <a:r>
              <a:rPr lang="en-US" sz="1200" b="1" i="0">
                <a:solidFill>
                  <a:srgbClr val="0D0D0D"/>
                </a:solidFill>
                <a:effectLst/>
                <a:latin typeface="Segoe UI Variable Text" pitchFamily="2" charset="0"/>
              </a:rPr>
              <a:t>Accurate Predictive Modeling:</a:t>
            </a:r>
            <a:endParaRPr lang="en-US" sz="1200" b="0" i="0">
              <a:solidFill>
                <a:srgbClr val="0D0D0D"/>
              </a:solidFill>
              <a:effectLst/>
              <a:latin typeface="Segoe UI Variable Text" pitchFamily="2" charset="0"/>
            </a:endParaRPr>
          </a:p>
          <a:p>
            <a:pPr marL="742950" lvl="1" indent="-285750" algn="l">
              <a:buFont typeface="+mj-lt"/>
              <a:buAutoNum type="arabicPeriod"/>
            </a:pPr>
            <a:r>
              <a:rPr lang="en-US" sz="1200" b="0" i="0">
                <a:solidFill>
                  <a:srgbClr val="0D0D0D"/>
                </a:solidFill>
                <a:effectLst/>
                <a:latin typeface="Segoe UI Variable Text" pitchFamily="2" charset="0"/>
              </a:rPr>
              <a:t>Developed models like Random Forest Classifier and KNN Regression.</a:t>
            </a:r>
          </a:p>
          <a:p>
            <a:pPr marL="742950" lvl="1" indent="-285750" algn="l">
              <a:buFont typeface="+mj-lt"/>
              <a:buAutoNum type="arabicPeriod"/>
            </a:pPr>
            <a:r>
              <a:rPr lang="en-US" sz="1200" b="0" i="0">
                <a:solidFill>
                  <a:srgbClr val="0D0D0D"/>
                </a:solidFill>
                <a:effectLst/>
                <a:latin typeface="Segoe UI Variable Text" pitchFamily="2" charset="0"/>
              </a:rPr>
              <a:t>Achieved perfect classification accuracy (1.00) for clustering predictions and robust results for utilization ratio prediction (MAE = 0.18, R² = 0.76).</a:t>
            </a:r>
          </a:p>
          <a:p>
            <a:pPr lvl="1">
              <a:lnSpc>
                <a:spcPct val="90000"/>
              </a:lnSpc>
              <a:buAutoNum type="arabicPeriod"/>
            </a:pPr>
            <a:endParaRPr lang="en-US" sz="1200">
              <a:latin typeface="Times New Roman"/>
              <a:cs typeface="Times New Roman"/>
            </a:endParaRPr>
          </a:p>
          <a:p>
            <a:pPr marL="0" indent="0">
              <a:lnSpc>
                <a:spcPct val="90000"/>
              </a:lnSpc>
              <a:buNone/>
            </a:pPr>
            <a:r>
              <a:rPr lang="en-US" sz="1200" b="1" i="0">
                <a:effectLst/>
                <a:latin typeface="Times New Roman"/>
                <a:cs typeface="Times New Roman"/>
              </a:rPr>
              <a:t>2.	Future Work:</a:t>
            </a:r>
            <a:endParaRPr lang="en-US" sz="1200" b="0" i="0">
              <a:effectLst/>
              <a:latin typeface="Times New Roman"/>
              <a:cs typeface="Times New Roman"/>
            </a:endParaRPr>
          </a:p>
          <a:p>
            <a:pPr marL="0" indent="0" algn="l">
              <a:buNone/>
            </a:pPr>
            <a:r>
              <a:rPr lang="en-US" sz="1200" b="1" i="0">
                <a:solidFill>
                  <a:srgbClr val="0D0D0D"/>
                </a:solidFill>
                <a:effectLst/>
                <a:latin typeface="Segoe UI Variable Text" pitchFamily="2" charset="0"/>
              </a:rPr>
              <a:t>Feature Exploration:</a:t>
            </a:r>
            <a:endParaRPr lang="en-US" sz="1200" b="0" i="0">
              <a:solidFill>
                <a:srgbClr val="0D0D0D"/>
              </a:solidFill>
              <a:effectLst/>
              <a:latin typeface="Segoe UI Variable Text" pitchFamily="2" charset="0"/>
            </a:endParaRPr>
          </a:p>
          <a:p>
            <a:pPr marL="742950" lvl="1" indent="-285750" algn="l">
              <a:buFont typeface="+mj-lt"/>
              <a:buAutoNum type="arabicPeriod"/>
            </a:pPr>
            <a:r>
              <a:rPr lang="en-US" sz="1200" b="0" i="0">
                <a:solidFill>
                  <a:srgbClr val="0D0D0D"/>
                </a:solidFill>
                <a:effectLst/>
                <a:latin typeface="Segoe UI Variable Text" pitchFamily="2" charset="0"/>
              </a:rPr>
              <a:t>Incorporate additional data such as loyalty program trends and transaction timestamps for deeper insights.</a:t>
            </a:r>
          </a:p>
          <a:p>
            <a:pPr marL="742950" lvl="1" indent="-285750" algn="l">
              <a:buFont typeface="+mj-lt"/>
              <a:buAutoNum type="arabicPeriod"/>
            </a:pPr>
            <a:r>
              <a:rPr lang="en-US" sz="1200" b="0" i="0">
                <a:solidFill>
                  <a:srgbClr val="0D0D0D"/>
                </a:solidFill>
                <a:effectLst/>
                <a:latin typeface="Segoe UI Variable Text" pitchFamily="2" charset="0"/>
              </a:rPr>
              <a:t>Explore alternative clustering techniques like DBSCAN to improve segmentation accuracy.</a:t>
            </a:r>
          </a:p>
          <a:p>
            <a:pPr marL="0" indent="0" algn="l">
              <a:buNone/>
            </a:pPr>
            <a:r>
              <a:rPr lang="en-US" sz="1200" b="1" i="0">
                <a:solidFill>
                  <a:srgbClr val="0D0D0D"/>
                </a:solidFill>
                <a:effectLst/>
                <a:latin typeface="Segoe UI Variable Text" pitchFamily="2" charset="0"/>
              </a:rPr>
              <a:t>Model Enhancement:</a:t>
            </a:r>
            <a:endParaRPr lang="en-US" sz="1200" b="0" i="0">
              <a:solidFill>
                <a:srgbClr val="0D0D0D"/>
              </a:solidFill>
              <a:effectLst/>
              <a:latin typeface="Segoe UI Variable Text" pitchFamily="2" charset="0"/>
            </a:endParaRPr>
          </a:p>
          <a:p>
            <a:pPr marL="742950" lvl="1" indent="-285750" algn="l">
              <a:buFont typeface="+mj-lt"/>
              <a:buAutoNum type="arabicPeriod"/>
            </a:pPr>
            <a:r>
              <a:rPr lang="en-US" sz="1200" b="0" i="0">
                <a:solidFill>
                  <a:srgbClr val="0D0D0D"/>
                </a:solidFill>
                <a:effectLst/>
                <a:latin typeface="Segoe UI Variable Text" pitchFamily="2" charset="0"/>
              </a:rPr>
              <a:t>Experiment with advanced predictive algorithms, such as Gradient Boosting and Neural Networks, for improved precision.</a:t>
            </a:r>
          </a:p>
          <a:p>
            <a:pPr marL="742950" lvl="1" indent="-285750" algn="l">
              <a:buFont typeface="+mj-lt"/>
              <a:buAutoNum type="arabicPeriod"/>
            </a:pPr>
            <a:r>
              <a:rPr lang="en-US" sz="1200" b="0" i="0">
                <a:solidFill>
                  <a:srgbClr val="0D0D0D"/>
                </a:solidFill>
                <a:effectLst/>
                <a:latin typeface="Segoe UI Variable Text" pitchFamily="2" charset="0"/>
              </a:rPr>
              <a:t>Introduce real-time prediction pipelines for actionable insights.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3"/>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8632" y="1922631"/>
            <a:ext cx="6875818" cy="3030558"/>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59877" y="3164498"/>
            <a:ext cx="4355594" cy="3030557"/>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descr="A blue text with a black background&#10;&#10;Description automatically generated">
            <a:extLst>
              <a:ext uri="{FF2B5EF4-FFF2-40B4-BE49-F238E27FC236}">
                <a16:creationId xmlns:a16="http://schemas.microsoft.com/office/drawing/2014/main" id="{079EB113-192C-B50E-48F3-AACA506C3368}"/>
              </a:ext>
            </a:extLst>
          </p:cNvPr>
          <p:cNvPicPr>
            <a:picLocks noChangeAspect="1"/>
          </p:cNvPicPr>
          <p:nvPr/>
        </p:nvPicPr>
        <p:blipFill>
          <a:blip r:embed="rId3">
            <a:extLst>
              <a:ext uri="{837473B0-CC2E-450A-ABE3-18F120FF3D39}">
                <a1611:picAttrSrcUrl xmlns:a1611="http://schemas.microsoft.com/office/drawing/2016/11/main" r:id="rId4"/>
              </a:ext>
            </a:extLst>
          </a:blip>
          <a:srcRect r="10994" b="3"/>
          <a:stretch/>
        </p:blipFill>
        <p:spPr>
          <a:xfrm>
            <a:off x="4566557" y="11"/>
            <a:ext cx="7439912" cy="6875809"/>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62446"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p:cNvSpPr>
            <a:spLocks noGrp="1"/>
          </p:cNvSpPr>
          <p:nvPr>
            <p:ph type="title"/>
          </p:nvPr>
        </p:nvSpPr>
        <p:spPr>
          <a:xfrm>
            <a:off x="1516640" y="3154495"/>
            <a:ext cx="2289220" cy="3531403"/>
          </a:xfrm>
        </p:spPr>
        <p:txBody>
          <a:bodyPr vert="horz" lIns="91440" tIns="45720" rIns="91440" bIns="45720" rtlCol="0" anchor="t">
            <a:normAutofit/>
          </a:bodyPr>
          <a:lstStyle/>
          <a:p>
            <a:pPr algn="r" defTabSz="914400">
              <a:lnSpc>
                <a:spcPct val="90000"/>
              </a:lnSpc>
            </a:pPr>
            <a:r>
              <a:rPr lang="en-US" sz="3500">
                <a:solidFill>
                  <a:srgbClr val="FFFFFF"/>
                </a:solidFill>
              </a:rPr>
              <a:t>Queries, Concerns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useBgFill="1">
        <p:nvSpPr>
          <p:cNvPr id="22" name="Rectangle 2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796520" y="938894"/>
            <a:ext cx="4083491" cy="1708244"/>
          </a:xfrm>
        </p:spPr>
        <p:txBody>
          <a:bodyPr anchor="ctr">
            <a:normAutofit/>
          </a:bodyPr>
          <a:lstStyle/>
          <a:p>
            <a:r>
              <a:rPr lang="en-US" sz="3500"/>
              <a:t>Dataset Overview</a:t>
            </a:r>
            <a:br>
              <a:rPr lang="en-US" sz="3500"/>
            </a:br>
            <a:endParaRPr lang="en-US" sz="3500"/>
          </a:p>
        </p:txBody>
      </p:sp>
      <p:pic>
        <p:nvPicPr>
          <p:cNvPr id="23" name="Picture 22" descr="Programming data on computer monitor">
            <a:extLst>
              <a:ext uri="{FF2B5EF4-FFF2-40B4-BE49-F238E27FC236}">
                <a16:creationId xmlns:a16="http://schemas.microsoft.com/office/drawing/2014/main" id="{C5D6484E-5636-04BF-6953-6CE4CD2985DA}"/>
              </a:ext>
            </a:extLst>
          </p:cNvPr>
          <p:cNvPicPr>
            <a:picLocks noChangeAspect="1"/>
          </p:cNvPicPr>
          <p:nvPr/>
        </p:nvPicPr>
        <p:blipFill>
          <a:blip r:embed="rId2"/>
          <a:srcRect l="45999" r="9566" b="-4"/>
          <a:stretch/>
        </p:blipFill>
        <p:spPr>
          <a:xfrm>
            <a:off x="-13587" y="-2"/>
            <a:ext cx="5810230" cy="6858002"/>
          </a:xfrm>
          <a:prstGeom prst="rect">
            <a:avLst/>
          </a:prstGeom>
        </p:spPr>
      </p:pic>
      <p:sp>
        <p:nvSpPr>
          <p:cNvPr id="24" name="Content Placeholder 2"/>
          <p:cNvSpPr>
            <a:spLocks noGrp="1"/>
          </p:cNvSpPr>
          <p:nvPr>
            <p:ph idx="1"/>
          </p:nvPr>
        </p:nvSpPr>
        <p:spPr>
          <a:xfrm>
            <a:off x="6286377" y="2783210"/>
            <a:ext cx="4382848" cy="3756228"/>
          </a:xfrm>
        </p:spPr>
        <p:txBody>
          <a:bodyPr vert="horz" lIns="91440" tIns="45720" rIns="91440" bIns="45720" rtlCol="0" anchor="ctr">
            <a:normAutofit/>
          </a:bodyPr>
          <a:lstStyle/>
          <a:p>
            <a:r>
              <a:rPr lang="en-US" sz="1700">
                <a:ea typeface="+mn-lt"/>
                <a:cs typeface="+mn-lt"/>
              </a:rPr>
              <a:t>Source:</a:t>
            </a:r>
            <a:r>
              <a:rPr lang="en-US" sz="1700">
                <a:latin typeface="Calibri"/>
                <a:ea typeface="Calibri"/>
                <a:cs typeface="Calibri"/>
              </a:rPr>
              <a:t> </a:t>
            </a:r>
            <a:r>
              <a:rPr lang="en-US" sz="1700">
                <a:latin typeface="Consolas"/>
                <a:ea typeface="Calibri"/>
                <a:cs typeface="Calibri"/>
              </a:rPr>
              <a:t>CreditPrediction.csv</a:t>
            </a:r>
            <a:r>
              <a:rPr lang="en-US" sz="1700">
                <a:ea typeface="+mn-lt"/>
                <a:cs typeface="+mn-lt"/>
              </a:rPr>
              <a:t>.</a:t>
            </a:r>
            <a:endParaRPr lang="en-US" sz="1700">
              <a:ea typeface="Calibri"/>
              <a:cs typeface="Calibri"/>
            </a:endParaRPr>
          </a:p>
          <a:p>
            <a:r>
              <a:rPr lang="en-US" sz="1700">
                <a:ea typeface="+mn-lt"/>
                <a:cs typeface="+mn-lt"/>
              </a:rPr>
              <a:t>Features:</a:t>
            </a:r>
            <a:endParaRPr lang="en-US" sz="1700"/>
          </a:p>
          <a:p>
            <a:pPr lvl="1"/>
            <a:r>
              <a:rPr lang="en-US" sz="1700" b="1">
                <a:ea typeface="+mn-lt"/>
                <a:cs typeface="+mn-lt"/>
              </a:rPr>
              <a:t>Numerical</a:t>
            </a:r>
            <a:r>
              <a:rPr lang="en-US" sz="1700">
                <a:ea typeface="+mn-lt"/>
                <a:cs typeface="+mn-lt"/>
              </a:rPr>
              <a:t>: Age, Credit Limit, Transaction Counts.</a:t>
            </a:r>
            <a:endParaRPr lang="en-US" sz="1700"/>
          </a:p>
          <a:p>
            <a:pPr lvl="1"/>
            <a:r>
              <a:rPr lang="en-US" sz="1700" b="1">
                <a:ea typeface="+mn-lt"/>
                <a:cs typeface="+mn-lt"/>
              </a:rPr>
              <a:t>Categorical</a:t>
            </a:r>
            <a:r>
              <a:rPr lang="en-US" sz="1700">
                <a:ea typeface="+mn-lt"/>
                <a:cs typeface="+mn-lt"/>
              </a:rPr>
              <a:t>: Gender, Education Level, Marital Status.</a:t>
            </a:r>
            <a:endParaRPr lang="en-US" sz="1700"/>
          </a:p>
          <a:p>
            <a:r>
              <a:rPr lang="en-US" sz="1700">
                <a:ea typeface="+mn-lt"/>
                <a:cs typeface="+mn-lt"/>
              </a:rPr>
              <a:t>Size: 10,000 rows, 19 columns.</a:t>
            </a:r>
            <a:endParaRPr lang="en-US" sz="1700"/>
          </a:p>
          <a:p>
            <a:endParaRPr lang="en-US" sz="1700">
              <a:ea typeface="Calibri"/>
              <a:cs typeface="Calibri"/>
            </a:endParaRPr>
          </a:p>
        </p:txBody>
      </p:sp>
    </p:spTree>
    <p:extLst>
      <p:ext uri="{BB962C8B-B14F-4D97-AF65-F5344CB8AC3E}">
        <p14:creationId xmlns:p14="http://schemas.microsoft.com/office/powerpoint/2010/main" val="148103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5400"/>
              <a:t>Problem Definition</a:t>
            </a:r>
          </a:p>
        </p:txBody>
      </p:sp>
      <p:sp>
        <p:nvSpPr>
          <p:cNvPr id="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p:cNvSpPr>
            <a:spLocks noGrp="1"/>
          </p:cNvSpPr>
          <p:nvPr>
            <p:ph idx="1"/>
          </p:nvPr>
        </p:nvSpPr>
        <p:spPr>
          <a:xfrm>
            <a:off x="572493" y="2071316"/>
            <a:ext cx="6713552" cy="4119172"/>
          </a:xfrm>
        </p:spPr>
        <p:txBody>
          <a:bodyPr vert="horz" lIns="91440" tIns="45720" rIns="91440" bIns="45720" rtlCol="0" anchor="t">
            <a:normAutofit/>
          </a:bodyPr>
          <a:lstStyle/>
          <a:p>
            <a:pPr>
              <a:lnSpc>
                <a:spcPct val="90000"/>
              </a:lnSpc>
            </a:pPr>
            <a:r>
              <a:rPr lang="en-US" sz="1000" b="1">
                <a:latin typeface="Open Sans"/>
                <a:ea typeface="Open Sans"/>
                <a:cs typeface="Open Sans"/>
              </a:rPr>
              <a:t>Goal: </a:t>
            </a:r>
            <a:r>
              <a:rPr lang="en-US" sz="1000">
                <a:latin typeface="Open Sans"/>
                <a:ea typeface="Open Sans"/>
                <a:cs typeface="Open Sans"/>
              </a:rPr>
              <a:t>To analyze customer credit behavior using both demographic data (age, gender, income, etc.) and financial activities, clustering them into distinct groups and predicting credit utilization.</a:t>
            </a:r>
            <a:br>
              <a:rPr lang="en-US" sz="1000">
                <a:latin typeface="Open Sans"/>
                <a:ea typeface="Open Sans"/>
                <a:cs typeface="Open Sans"/>
              </a:rPr>
            </a:br>
            <a:endParaRPr lang="en-US" sz="1000">
              <a:latin typeface="Open Sans"/>
              <a:ea typeface="Open Sans"/>
              <a:cs typeface="Open Sans"/>
            </a:endParaRPr>
          </a:p>
          <a:p>
            <a:pPr>
              <a:lnSpc>
                <a:spcPct val="90000"/>
              </a:lnSpc>
            </a:pPr>
            <a:r>
              <a:rPr lang="en-US" sz="1000" b="1">
                <a:latin typeface="Open Sans"/>
                <a:ea typeface="Open Sans"/>
                <a:cs typeface="Open Sans"/>
              </a:rPr>
              <a:t>Primary Objectives:</a:t>
            </a:r>
            <a:br>
              <a:rPr lang="en-US" sz="1000" b="1">
                <a:latin typeface="Open Sans"/>
                <a:ea typeface="Open Sans"/>
                <a:cs typeface="Open Sans"/>
              </a:rPr>
            </a:br>
            <a:endParaRPr lang="en-US" sz="1000" b="1">
              <a:latin typeface="Open Sans"/>
              <a:ea typeface="Open Sans"/>
              <a:cs typeface="Open Sans"/>
            </a:endParaRPr>
          </a:p>
          <a:p>
            <a:pPr>
              <a:lnSpc>
                <a:spcPct val="90000"/>
              </a:lnSpc>
            </a:pPr>
            <a:r>
              <a:rPr lang="en-US" sz="1000">
                <a:latin typeface="Open Sans"/>
                <a:ea typeface="Open Sans"/>
                <a:cs typeface="Open Sans"/>
              </a:rPr>
              <a:t>Use unsupervised clustering techniques to segment customers on demographic attributes and on credit-based features: utilization ratio, transaction frequency, and income level.</a:t>
            </a:r>
            <a:br>
              <a:rPr lang="en-US" sz="1000">
                <a:latin typeface="Open Sans"/>
                <a:ea typeface="Open Sans"/>
                <a:cs typeface="Open Sans"/>
              </a:rPr>
            </a:br>
            <a:endParaRPr lang="en-US" sz="1000">
              <a:latin typeface="Open Sans"/>
              <a:ea typeface="Open Sans"/>
              <a:cs typeface="Open Sans"/>
            </a:endParaRPr>
          </a:p>
          <a:p>
            <a:pPr>
              <a:lnSpc>
                <a:spcPct val="90000"/>
              </a:lnSpc>
            </a:pPr>
            <a:r>
              <a:rPr lang="en-US" sz="1000">
                <a:latin typeface="Open Sans"/>
                <a:ea typeface="Open Sans"/>
                <a:cs typeface="Open Sans"/>
              </a:rPr>
              <a:t>Predict credit utilization to identify fiscally high-risk customers.</a:t>
            </a:r>
            <a:br>
              <a:rPr lang="en-US" sz="1000">
                <a:latin typeface="Open Sans"/>
                <a:ea typeface="Open Sans"/>
                <a:cs typeface="Open Sans"/>
              </a:rPr>
            </a:br>
            <a:endParaRPr lang="en-US" sz="1000">
              <a:latin typeface="Open Sans"/>
              <a:ea typeface="Open Sans"/>
              <a:cs typeface="Open Sans"/>
            </a:endParaRPr>
          </a:p>
          <a:p>
            <a:pPr>
              <a:lnSpc>
                <a:spcPct val="90000"/>
              </a:lnSpc>
            </a:pPr>
            <a:r>
              <a:rPr lang="en-US" sz="1000" b="1">
                <a:latin typeface="Open Sans"/>
                <a:ea typeface="Open Sans"/>
                <a:cs typeface="Open Sans"/>
              </a:rPr>
              <a:t>Significance:</a:t>
            </a:r>
            <a:endParaRPr lang="en-US" sz="1000">
              <a:latin typeface="Calibri"/>
              <a:ea typeface="Calibri"/>
              <a:cs typeface="Calibri"/>
            </a:endParaRPr>
          </a:p>
          <a:p>
            <a:pPr>
              <a:lnSpc>
                <a:spcPct val="90000"/>
              </a:lnSpc>
            </a:pPr>
            <a:endParaRPr lang="en-US" sz="1000">
              <a:latin typeface="Open Sans"/>
              <a:ea typeface="Open Sans"/>
              <a:cs typeface="Open Sans"/>
            </a:endParaRPr>
          </a:p>
          <a:p>
            <a:pPr>
              <a:lnSpc>
                <a:spcPct val="90000"/>
              </a:lnSpc>
            </a:pPr>
            <a:r>
              <a:rPr lang="en-US" sz="1000">
                <a:latin typeface="Open Sans"/>
                <a:ea typeface="Open Sans"/>
                <a:cs typeface="Open Sans"/>
              </a:rPr>
              <a:t>Enable focused strategies on high-value and high-risk customer segments.</a:t>
            </a:r>
            <a:br>
              <a:rPr lang="en-US" sz="1000">
                <a:latin typeface="Open Sans"/>
                <a:ea typeface="Open Sans"/>
                <a:cs typeface="Open Sans"/>
              </a:rPr>
            </a:br>
            <a:endParaRPr lang="en-US" sz="1000">
              <a:latin typeface="Open Sans"/>
              <a:ea typeface="Open Sans"/>
              <a:cs typeface="Open Sans"/>
            </a:endParaRPr>
          </a:p>
          <a:p>
            <a:pPr>
              <a:lnSpc>
                <a:spcPct val="90000"/>
              </a:lnSpc>
            </a:pPr>
            <a:r>
              <a:rPr lang="en-US" sz="1000">
                <a:latin typeface="Open Sans"/>
                <a:ea typeface="Open Sans"/>
                <a:cs typeface="Open Sans"/>
              </a:rPr>
              <a:t>Enhancing credit risk management and improving resource allocation.</a:t>
            </a:r>
            <a:br>
              <a:rPr lang="en-US" sz="1000">
                <a:latin typeface="Open Sans"/>
                <a:ea typeface="Open Sans"/>
                <a:cs typeface="Open Sans"/>
              </a:rPr>
            </a:br>
            <a:endParaRPr lang="en-US" sz="1000">
              <a:latin typeface="Open Sans"/>
              <a:ea typeface="Open Sans"/>
              <a:cs typeface="Open Sans"/>
            </a:endParaRPr>
          </a:p>
          <a:p>
            <a:pPr>
              <a:lnSpc>
                <a:spcPct val="90000"/>
              </a:lnSpc>
            </a:pPr>
            <a:r>
              <a:rPr lang="en-US" sz="1000" b="1">
                <a:latin typeface="Open Sans"/>
                <a:ea typeface="Open Sans"/>
                <a:cs typeface="Open Sans"/>
              </a:rPr>
              <a:t>Challenges:</a:t>
            </a:r>
            <a:br>
              <a:rPr lang="en-US" sz="1000">
                <a:latin typeface="Open Sans"/>
                <a:ea typeface="Open Sans"/>
                <a:cs typeface="Open Sans"/>
              </a:rPr>
            </a:br>
            <a:endParaRPr lang="en-US" sz="1000" b="1">
              <a:latin typeface="Open Sans"/>
              <a:ea typeface="Open Sans"/>
              <a:cs typeface="Open Sans"/>
            </a:endParaRPr>
          </a:p>
          <a:p>
            <a:pPr>
              <a:lnSpc>
                <a:spcPct val="90000"/>
              </a:lnSpc>
            </a:pPr>
            <a:r>
              <a:rPr lang="en-US" sz="1000">
                <a:latin typeface="Open Sans"/>
                <a:ea typeface="Open Sans"/>
                <a:cs typeface="Open Sans"/>
              </a:rPr>
              <a:t>Handling diversified data types-demographic and numerical data.</a:t>
            </a:r>
            <a:br>
              <a:rPr lang="en-US" sz="1000">
                <a:latin typeface="Open Sans"/>
                <a:ea typeface="Open Sans"/>
                <a:cs typeface="Open Sans"/>
              </a:rPr>
            </a:br>
            <a:endParaRPr lang="en-US" sz="1000">
              <a:latin typeface="Open Sans"/>
              <a:ea typeface="Open Sans"/>
              <a:cs typeface="Open Sans"/>
            </a:endParaRPr>
          </a:p>
          <a:p>
            <a:pPr>
              <a:lnSpc>
                <a:spcPct val="90000"/>
              </a:lnSpc>
            </a:pPr>
            <a:r>
              <a:rPr lang="en-US" sz="1000">
                <a:latin typeface="Open Sans"/>
                <a:ea typeface="Open Sans"/>
                <a:cs typeface="Open Sans"/>
              </a:rPr>
              <a:t>Ensuring accuracy and clarity in the models.</a:t>
            </a:r>
            <a:endParaRPr lang="en-US" sz="1000">
              <a:latin typeface="Calibri"/>
              <a:ea typeface="Calibri"/>
              <a:cs typeface="Calibri"/>
            </a:endParaRPr>
          </a:p>
        </p:txBody>
      </p:sp>
      <p:pic>
        <p:nvPicPr>
          <p:cNvPr id="20" name="Picture 19" descr="Drawings on colorful paper">
            <a:extLst>
              <a:ext uri="{FF2B5EF4-FFF2-40B4-BE49-F238E27FC236}">
                <a16:creationId xmlns:a16="http://schemas.microsoft.com/office/drawing/2014/main" id="{86A4185F-2FDA-DAF5-B07C-2D64E7299CFD}"/>
              </a:ext>
            </a:extLst>
          </p:cNvPr>
          <p:cNvPicPr>
            <a:picLocks noChangeAspect="1"/>
          </p:cNvPicPr>
          <p:nvPr/>
        </p:nvPicPr>
        <p:blipFill>
          <a:blip r:embed="rId2"/>
          <a:srcRect l="6362" r="29422" b="2"/>
          <a:stretch/>
        </p:blipFill>
        <p:spPr>
          <a:xfrm>
            <a:off x="7675658" y="2093976"/>
            <a:ext cx="3941064" cy="4096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descr="A close-up of a blue and green background&#10;&#10;Description automatically generated">
            <a:extLst>
              <a:ext uri="{FF2B5EF4-FFF2-40B4-BE49-F238E27FC236}">
                <a16:creationId xmlns:a16="http://schemas.microsoft.com/office/drawing/2014/main" id="{ECC4817E-DE2F-545C-8E01-0D2CEE32B188}"/>
              </a:ext>
            </a:extLst>
          </p:cNvPr>
          <p:cNvPicPr>
            <a:picLocks noChangeAspect="1"/>
          </p:cNvPicPr>
          <p:nvPr/>
        </p:nvPicPr>
        <p:blipFill>
          <a:blip r:embed="rId3">
            <a:alphaModFix amt="40000"/>
          </a:blip>
          <a:srcRect r="10999" b="-1"/>
          <a:stretch/>
        </p:blipFill>
        <p:spPr>
          <a:xfrm>
            <a:off x="-353765" y="10"/>
            <a:ext cx="12545765" cy="6857990"/>
          </a:xfrm>
          <a:prstGeom prst="rect">
            <a:avLst/>
          </a:prstGeom>
        </p:spPr>
      </p:pic>
      <p:sp>
        <p:nvSpPr>
          <p:cNvPr id="2" name="Title 1">
            <a:extLst>
              <a:ext uri="{FF2B5EF4-FFF2-40B4-BE49-F238E27FC236}">
                <a16:creationId xmlns:a16="http://schemas.microsoft.com/office/drawing/2014/main" id="{97E91388-8391-F2C5-8901-93ADB9848CAA}"/>
              </a:ext>
            </a:extLst>
          </p:cNvPr>
          <p:cNvSpPr>
            <a:spLocks noGrp="1"/>
          </p:cNvSpPr>
          <p:nvPr>
            <p:ph type="title"/>
          </p:nvPr>
        </p:nvSpPr>
        <p:spPr>
          <a:xfrm>
            <a:off x="2152650" y="365126"/>
            <a:ext cx="7886700" cy="1325563"/>
          </a:xfrm>
        </p:spPr>
        <p:txBody>
          <a:bodyPr>
            <a:normAutofit/>
          </a:bodyPr>
          <a:lstStyle/>
          <a:p>
            <a:r>
              <a:rPr lang="en-US" sz="4700">
                <a:solidFill>
                  <a:schemeClr val="bg1"/>
                </a:solidFill>
              </a:rPr>
              <a:t>Data Preprocessing</a:t>
            </a:r>
          </a:p>
        </p:txBody>
      </p:sp>
      <p:sp>
        <p:nvSpPr>
          <p:cNvPr id="1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799" y="1681544"/>
            <a:ext cx="7269480" cy="18288"/>
          </a:xfrm>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69480" h="18288" fill="none" extrusionOk="0">
                <a:moveTo>
                  <a:pt x="0" y="0"/>
                </a:moveTo>
                <a:cubicBezTo>
                  <a:pt x="252138" y="-34015"/>
                  <a:pt x="430162" y="27723"/>
                  <a:pt x="733557" y="0"/>
                </a:cubicBezTo>
                <a:cubicBezTo>
                  <a:pt x="1036952" y="-27723"/>
                  <a:pt x="1017222" y="-19248"/>
                  <a:pt x="1249029" y="0"/>
                </a:cubicBezTo>
                <a:cubicBezTo>
                  <a:pt x="1480836" y="19248"/>
                  <a:pt x="1642747" y="25626"/>
                  <a:pt x="1764501" y="0"/>
                </a:cubicBezTo>
                <a:cubicBezTo>
                  <a:pt x="1886255" y="-25626"/>
                  <a:pt x="2079425" y="-7842"/>
                  <a:pt x="2207278" y="0"/>
                </a:cubicBezTo>
                <a:cubicBezTo>
                  <a:pt x="2335131" y="7842"/>
                  <a:pt x="2681832" y="37713"/>
                  <a:pt x="3013530" y="0"/>
                </a:cubicBezTo>
                <a:cubicBezTo>
                  <a:pt x="3345228" y="-37713"/>
                  <a:pt x="3481883" y="38779"/>
                  <a:pt x="3819781" y="0"/>
                </a:cubicBezTo>
                <a:cubicBezTo>
                  <a:pt x="4157679" y="-38779"/>
                  <a:pt x="4319607" y="-32632"/>
                  <a:pt x="4626033" y="0"/>
                </a:cubicBezTo>
                <a:cubicBezTo>
                  <a:pt x="4932459" y="32632"/>
                  <a:pt x="4944182" y="17568"/>
                  <a:pt x="5068810" y="0"/>
                </a:cubicBezTo>
                <a:cubicBezTo>
                  <a:pt x="5193438" y="-17568"/>
                  <a:pt x="5378174" y="-16107"/>
                  <a:pt x="5656977" y="0"/>
                </a:cubicBezTo>
                <a:cubicBezTo>
                  <a:pt x="5935780" y="16107"/>
                  <a:pt x="5910190" y="-15070"/>
                  <a:pt x="6099755" y="0"/>
                </a:cubicBezTo>
                <a:cubicBezTo>
                  <a:pt x="6289320" y="15070"/>
                  <a:pt x="6900837" y="-32203"/>
                  <a:pt x="7269480" y="0"/>
                </a:cubicBezTo>
                <a:cubicBezTo>
                  <a:pt x="7268614" y="7958"/>
                  <a:pt x="7270034" y="12943"/>
                  <a:pt x="7269480" y="18288"/>
                </a:cubicBezTo>
                <a:cubicBezTo>
                  <a:pt x="7078692" y="32307"/>
                  <a:pt x="6750249" y="10617"/>
                  <a:pt x="6463229" y="18288"/>
                </a:cubicBezTo>
                <a:cubicBezTo>
                  <a:pt x="6176209" y="25959"/>
                  <a:pt x="6203666" y="39135"/>
                  <a:pt x="6020451" y="18288"/>
                </a:cubicBezTo>
                <a:cubicBezTo>
                  <a:pt x="5837236" y="-2559"/>
                  <a:pt x="5688034" y="-3388"/>
                  <a:pt x="5504979" y="18288"/>
                </a:cubicBezTo>
                <a:cubicBezTo>
                  <a:pt x="5321924" y="39964"/>
                  <a:pt x="5191313" y="7061"/>
                  <a:pt x="4989507" y="18288"/>
                </a:cubicBezTo>
                <a:cubicBezTo>
                  <a:pt x="4787701" y="29515"/>
                  <a:pt x="4612238" y="34989"/>
                  <a:pt x="4474035" y="18288"/>
                </a:cubicBezTo>
                <a:cubicBezTo>
                  <a:pt x="4335832" y="1587"/>
                  <a:pt x="4094545" y="27267"/>
                  <a:pt x="3958562" y="18288"/>
                </a:cubicBezTo>
                <a:cubicBezTo>
                  <a:pt x="3822579" y="9309"/>
                  <a:pt x="3646287" y="-1530"/>
                  <a:pt x="3443090" y="18288"/>
                </a:cubicBezTo>
                <a:cubicBezTo>
                  <a:pt x="3239893" y="38106"/>
                  <a:pt x="3075699" y="9041"/>
                  <a:pt x="2709533" y="18288"/>
                </a:cubicBezTo>
                <a:cubicBezTo>
                  <a:pt x="2343367" y="27535"/>
                  <a:pt x="2428918" y="31018"/>
                  <a:pt x="2194061" y="18288"/>
                </a:cubicBezTo>
                <a:cubicBezTo>
                  <a:pt x="1959204" y="5558"/>
                  <a:pt x="1872298" y="17875"/>
                  <a:pt x="1751284" y="18288"/>
                </a:cubicBezTo>
                <a:cubicBezTo>
                  <a:pt x="1630270" y="18701"/>
                  <a:pt x="1443391" y="30083"/>
                  <a:pt x="1163117" y="18288"/>
                </a:cubicBezTo>
                <a:cubicBezTo>
                  <a:pt x="882843" y="6493"/>
                  <a:pt x="581151" y="4375"/>
                  <a:pt x="0" y="18288"/>
                </a:cubicBezTo>
                <a:cubicBezTo>
                  <a:pt x="493" y="10773"/>
                  <a:pt x="610" y="7338"/>
                  <a:pt x="0" y="0"/>
                </a:cubicBezTo>
                <a:close/>
              </a:path>
              <a:path w="7269480" h="18288" stroke="0" extrusionOk="0">
                <a:moveTo>
                  <a:pt x="0" y="0"/>
                </a:moveTo>
                <a:cubicBezTo>
                  <a:pt x="108514" y="-13627"/>
                  <a:pt x="358377" y="-21600"/>
                  <a:pt x="515472" y="0"/>
                </a:cubicBezTo>
                <a:cubicBezTo>
                  <a:pt x="672567" y="21600"/>
                  <a:pt x="740741" y="1149"/>
                  <a:pt x="958250" y="0"/>
                </a:cubicBezTo>
                <a:cubicBezTo>
                  <a:pt x="1175759" y="-1149"/>
                  <a:pt x="1323521" y="-14908"/>
                  <a:pt x="1473722" y="0"/>
                </a:cubicBezTo>
                <a:cubicBezTo>
                  <a:pt x="1623923" y="14908"/>
                  <a:pt x="1999682" y="13812"/>
                  <a:pt x="2134584" y="0"/>
                </a:cubicBezTo>
                <a:cubicBezTo>
                  <a:pt x="2269486" y="-13812"/>
                  <a:pt x="2558748" y="7617"/>
                  <a:pt x="2868140" y="0"/>
                </a:cubicBezTo>
                <a:cubicBezTo>
                  <a:pt x="3177532" y="-7617"/>
                  <a:pt x="3467796" y="3656"/>
                  <a:pt x="3674392" y="0"/>
                </a:cubicBezTo>
                <a:cubicBezTo>
                  <a:pt x="3880988" y="-3656"/>
                  <a:pt x="4101054" y="-15702"/>
                  <a:pt x="4480643" y="0"/>
                </a:cubicBezTo>
                <a:cubicBezTo>
                  <a:pt x="4860232" y="15702"/>
                  <a:pt x="4906779" y="-6670"/>
                  <a:pt x="5068810" y="0"/>
                </a:cubicBezTo>
                <a:cubicBezTo>
                  <a:pt x="5230841" y="6670"/>
                  <a:pt x="5495019" y="-21055"/>
                  <a:pt x="5802367" y="0"/>
                </a:cubicBezTo>
                <a:cubicBezTo>
                  <a:pt x="6109715" y="21055"/>
                  <a:pt x="6248383" y="9802"/>
                  <a:pt x="6463229" y="0"/>
                </a:cubicBezTo>
                <a:cubicBezTo>
                  <a:pt x="6678075" y="-9802"/>
                  <a:pt x="7063233" y="9440"/>
                  <a:pt x="7269480" y="0"/>
                </a:cubicBezTo>
                <a:cubicBezTo>
                  <a:pt x="7268794" y="7700"/>
                  <a:pt x="7268830" y="13442"/>
                  <a:pt x="7269480" y="18288"/>
                </a:cubicBezTo>
                <a:cubicBezTo>
                  <a:pt x="6950939" y="47121"/>
                  <a:pt x="6756956" y="13096"/>
                  <a:pt x="6608618" y="18288"/>
                </a:cubicBezTo>
                <a:cubicBezTo>
                  <a:pt x="6460280" y="23480"/>
                  <a:pt x="6230655" y="-1538"/>
                  <a:pt x="6020451" y="18288"/>
                </a:cubicBezTo>
                <a:cubicBezTo>
                  <a:pt x="5810247" y="38114"/>
                  <a:pt x="5619850" y="-10448"/>
                  <a:pt x="5432284" y="18288"/>
                </a:cubicBezTo>
                <a:cubicBezTo>
                  <a:pt x="5244718" y="47024"/>
                  <a:pt x="4984575" y="27926"/>
                  <a:pt x="4626033" y="18288"/>
                </a:cubicBezTo>
                <a:cubicBezTo>
                  <a:pt x="4267491" y="8650"/>
                  <a:pt x="4240108" y="40106"/>
                  <a:pt x="4110561" y="18288"/>
                </a:cubicBezTo>
                <a:cubicBezTo>
                  <a:pt x="3981014" y="-3530"/>
                  <a:pt x="3580293" y="41911"/>
                  <a:pt x="3377004" y="18288"/>
                </a:cubicBezTo>
                <a:cubicBezTo>
                  <a:pt x="3173715" y="-5335"/>
                  <a:pt x="3043404" y="10731"/>
                  <a:pt x="2934226" y="18288"/>
                </a:cubicBezTo>
                <a:cubicBezTo>
                  <a:pt x="2825048" y="25845"/>
                  <a:pt x="2427024" y="14732"/>
                  <a:pt x="2273365" y="18288"/>
                </a:cubicBezTo>
                <a:cubicBezTo>
                  <a:pt x="2119706" y="21844"/>
                  <a:pt x="1948744" y="43432"/>
                  <a:pt x="1757892" y="18288"/>
                </a:cubicBezTo>
                <a:cubicBezTo>
                  <a:pt x="1567040" y="-6856"/>
                  <a:pt x="1185958" y="10333"/>
                  <a:pt x="951641" y="18288"/>
                </a:cubicBezTo>
                <a:cubicBezTo>
                  <a:pt x="717324" y="26243"/>
                  <a:pt x="448990" y="-7235"/>
                  <a:pt x="0" y="18288"/>
                </a:cubicBezTo>
                <a:cubicBezTo>
                  <a:pt x="-4" y="9861"/>
                  <a:pt x="135" y="6082"/>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aphicFrame>
        <p:nvGraphicFramePr>
          <p:cNvPr id="7" name="Content Placeholder 2">
            <a:extLst>
              <a:ext uri="{FF2B5EF4-FFF2-40B4-BE49-F238E27FC236}">
                <a16:creationId xmlns:a16="http://schemas.microsoft.com/office/drawing/2014/main" id="{3B8FF3C4-B475-5DB3-7792-0A6BCEE1FA98}"/>
              </a:ext>
            </a:extLst>
          </p:cNvPr>
          <p:cNvGraphicFramePr>
            <a:graphicFrameLocks noGrp="1"/>
          </p:cNvGraphicFramePr>
          <p:nvPr>
            <p:ph idx="1"/>
            <p:extLst>
              <p:ext uri="{D42A27DB-BD31-4B8C-83A1-F6EECF244321}">
                <p14:modId xmlns:p14="http://schemas.microsoft.com/office/powerpoint/2010/main" val="2613998796"/>
              </p:ext>
            </p:extLst>
          </p:nvPr>
        </p:nvGraphicFramePr>
        <p:xfrm>
          <a:off x="2152650" y="2004447"/>
          <a:ext cx="7886700" cy="4176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21677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a:extLst>
              <a:ext uri="{FF2B5EF4-FFF2-40B4-BE49-F238E27FC236}">
                <a16:creationId xmlns:a16="http://schemas.microsoft.com/office/drawing/2014/main" id="{7E95BB16-8B01-DDD0-5119-0CF2DE2A6450}"/>
              </a:ext>
            </a:extLst>
          </p:cNvPr>
          <p:cNvPicPr>
            <a:picLocks noChangeAspect="1"/>
          </p:cNvPicPr>
          <p:nvPr/>
        </p:nvPicPr>
        <p:blipFill>
          <a:blip r:embed="rId3">
            <a:alphaModFix amt="40000"/>
          </a:blip>
          <a:srcRect l="1" r="10998" b="-1"/>
          <a:stretch/>
        </p:blipFill>
        <p:spPr>
          <a:xfrm>
            <a:off x="-489837" y="-81632"/>
            <a:ext cx="12872337" cy="7021275"/>
          </a:xfrm>
          <a:prstGeom prst="rect">
            <a:avLst/>
          </a:prstGeom>
        </p:spPr>
      </p:pic>
      <p:sp>
        <p:nvSpPr>
          <p:cNvPr id="2" name="Title 1"/>
          <p:cNvSpPr>
            <a:spLocks noGrp="1"/>
          </p:cNvSpPr>
          <p:nvPr>
            <p:ph type="title"/>
          </p:nvPr>
        </p:nvSpPr>
        <p:spPr>
          <a:xfrm>
            <a:off x="2152650" y="365126"/>
            <a:ext cx="7886700" cy="1325563"/>
          </a:xfrm>
        </p:spPr>
        <p:txBody>
          <a:bodyPr>
            <a:normAutofit/>
          </a:bodyPr>
          <a:lstStyle/>
          <a:p>
            <a:r>
              <a:rPr lang="en-CA" sz="4700">
                <a:solidFill>
                  <a:schemeClr val="bg1"/>
                </a:solidFill>
                <a:latin typeface="Times New Roman" panose="02020603050405020304" pitchFamily="18" charset="0"/>
                <a:cs typeface="Times New Roman" panose="02020603050405020304" pitchFamily="18" charset="0"/>
              </a:rPr>
              <a:t>Clustering Preprocessing</a:t>
            </a:r>
          </a:p>
        </p:txBody>
      </p:sp>
      <p:sp>
        <p:nvSpPr>
          <p:cNvPr id="25"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799" y="1681544"/>
            <a:ext cx="7269480" cy="18288"/>
          </a:xfrm>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69480" h="18288" fill="none" extrusionOk="0">
                <a:moveTo>
                  <a:pt x="0" y="0"/>
                </a:moveTo>
                <a:cubicBezTo>
                  <a:pt x="252138" y="-34015"/>
                  <a:pt x="430162" y="27723"/>
                  <a:pt x="733557" y="0"/>
                </a:cubicBezTo>
                <a:cubicBezTo>
                  <a:pt x="1036952" y="-27723"/>
                  <a:pt x="1017222" y="-19248"/>
                  <a:pt x="1249029" y="0"/>
                </a:cubicBezTo>
                <a:cubicBezTo>
                  <a:pt x="1480836" y="19248"/>
                  <a:pt x="1642747" y="25626"/>
                  <a:pt x="1764501" y="0"/>
                </a:cubicBezTo>
                <a:cubicBezTo>
                  <a:pt x="1886255" y="-25626"/>
                  <a:pt x="2079425" y="-7842"/>
                  <a:pt x="2207278" y="0"/>
                </a:cubicBezTo>
                <a:cubicBezTo>
                  <a:pt x="2335131" y="7842"/>
                  <a:pt x="2681832" y="37713"/>
                  <a:pt x="3013530" y="0"/>
                </a:cubicBezTo>
                <a:cubicBezTo>
                  <a:pt x="3345228" y="-37713"/>
                  <a:pt x="3481883" y="38779"/>
                  <a:pt x="3819781" y="0"/>
                </a:cubicBezTo>
                <a:cubicBezTo>
                  <a:pt x="4157679" y="-38779"/>
                  <a:pt x="4319607" y="-32632"/>
                  <a:pt x="4626033" y="0"/>
                </a:cubicBezTo>
                <a:cubicBezTo>
                  <a:pt x="4932459" y="32632"/>
                  <a:pt x="4944182" y="17568"/>
                  <a:pt x="5068810" y="0"/>
                </a:cubicBezTo>
                <a:cubicBezTo>
                  <a:pt x="5193438" y="-17568"/>
                  <a:pt x="5378174" y="-16107"/>
                  <a:pt x="5656977" y="0"/>
                </a:cubicBezTo>
                <a:cubicBezTo>
                  <a:pt x="5935780" y="16107"/>
                  <a:pt x="5910190" y="-15070"/>
                  <a:pt x="6099755" y="0"/>
                </a:cubicBezTo>
                <a:cubicBezTo>
                  <a:pt x="6289320" y="15070"/>
                  <a:pt x="6900837" y="-32203"/>
                  <a:pt x="7269480" y="0"/>
                </a:cubicBezTo>
                <a:cubicBezTo>
                  <a:pt x="7268614" y="7958"/>
                  <a:pt x="7270034" y="12943"/>
                  <a:pt x="7269480" y="18288"/>
                </a:cubicBezTo>
                <a:cubicBezTo>
                  <a:pt x="7078692" y="32307"/>
                  <a:pt x="6750249" y="10617"/>
                  <a:pt x="6463229" y="18288"/>
                </a:cubicBezTo>
                <a:cubicBezTo>
                  <a:pt x="6176209" y="25959"/>
                  <a:pt x="6203666" y="39135"/>
                  <a:pt x="6020451" y="18288"/>
                </a:cubicBezTo>
                <a:cubicBezTo>
                  <a:pt x="5837236" y="-2559"/>
                  <a:pt x="5688034" y="-3388"/>
                  <a:pt x="5504979" y="18288"/>
                </a:cubicBezTo>
                <a:cubicBezTo>
                  <a:pt x="5321924" y="39964"/>
                  <a:pt x="5191313" y="7061"/>
                  <a:pt x="4989507" y="18288"/>
                </a:cubicBezTo>
                <a:cubicBezTo>
                  <a:pt x="4787701" y="29515"/>
                  <a:pt x="4612238" y="34989"/>
                  <a:pt x="4474035" y="18288"/>
                </a:cubicBezTo>
                <a:cubicBezTo>
                  <a:pt x="4335832" y="1587"/>
                  <a:pt x="4094545" y="27267"/>
                  <a:pt x="3958562" y="18288"/>
                </a:cubicBezTo>
                <a:cubicBezTo>
                  <a:pt x="3822579" y="9309"/>
                  <a:pt x="3646287" y="-1530"/>
                  <a:pt x="3443090" y="18288"/>
                </a:cubicBezTo>
                <a:cubicBezTo>
                  <a:pt x="3239893" y="38106"/>
                  <a:pt x="3075699" y="9041"/>
                  <a:pt x="2709533" y="18288"/>
                </a:cubicBezTo>
                <a:cubicBezTo>
                  <a:pt x="2343367" y="27535"/>
                  <a:pt x="2428918" y="31018"/>
                  <a:pt x="2194061" y="18288"/>
                </a:cubicBezTo>
                <a:cubicBezTo>
                  <a:pt x="1959204" y="5558"/>
                  <a:pt x="1872298" y="17875"/>
                  <a:pt x="1751284" y="18288"/>
                </a:cubicBezTo>
                <a:cubicBezTo>
                  <a:pt x="1630270" y="18701"/>
                  <a:pt x="1443391" y="30083"/>
                  <a:pt x="1163117" y="18288"/>
                </a:cubicBezTo>
                <a:cubicBezTo>
                  <a:pt x="882843" y="6493"/>
                  <a:pt x="581151" y="4375"/>
                  <a:pt x="0" y="18288"/>
                </a:cubicBezTo>
                <a:cubicBezTo>
                  <a:pt x="493" y="10773"/>
                  <a:pt x="610" y="7338"/>
                  <a:pt x="0" y="0"/>
                </a:cubicBezTo>
                <a:close/>
              </a:path>
              <a:path w="7269480" h="18288" stroke="0" extrusionOk="0">
                <a:moveTo>
                  <a:pt x="0" y="0"/>
                </a:moveTo>
                <a:cubicBezTo>
                  <a:pt x="108514" y="-13627"/>
                  <a:pt x="358377" y="-21600"/>
                  <a:pt x="515472" y="0"/>
                </a:cubicBezTo>
                <a:cubicBezTo>
                  <a:pt x="672567" y="21600"/>
                  <a:pt x="740741" y="1149"/>
                  <a:pt x="958250" y="0"/>
                </a:cubicBezTo>
                <a:cubicBezTo>
                  <a:pt x="1175759" y="-1149"/>
                  <a:pt x="1323521" y="-14908"/>
                  <a:pt x="1473722" y="0"/>
                </a:cubicBezTo>
                <a:cubicBezTo>
                  <a:pt x="1623923" y="14908"/>
                  <a:pt x="1999682" y="13812"/>
                  <a:pt x="2134584" y="0"/>
                </a:cubicBezTo>
                <a:cubicBezTo>
                  <a:pt x="2269486" y="-13812"/>
                  <a:pt x="2558748" y="7617"/>
                  <a:pt x="2868140" y="0"/>
                </a:cubicBezTo>
                <a:cubicBezTo>
                  <a:pt x="3177532" y="-7617"/>
                  <a:pt x="3467796" y="3656"/>
                  <a:pt x="3674392" y="0"/>
                </a:cubicBezTo>
                <a:cubicBezTo>
                  <a:pt x="3880988" y="-3656"/>
                  <a:pt x="4101054" y="-15702"/>
                  <a:pt x="4480643" y="0"/>
                </a:cubicBezTo>
                <a:cubicBezTo>
                  <a:pt x="4860232" y="15702"/>
                  <a:pt x="4906779" y="-6670"/>
                  <a:pt x="5068810" y="0"/>
                </a:cubicBezTo>
                <a:cubicBezTo>
                  <a:pt x="5230841" y="6670"/>
                  <a:pt x="5495019" y="-21055"/>
                  <a:pt x="5802367" y="0"/>
                </a:cubicBezTo>
                <a:cubicBezTo>
                  <a:pt x="6109715" y="21055"/>
                  <a:pt x="6248383" y="9802"/>
                  <a:pt x="6463229" y="0"/>
                </a:cubicBezTo>
                <a:cubicBezTo>
                  <a:pt x="6678075" y="-9802"/>
                  <a:pt x="7063233" y="9440"/>
                  <a:pt x="7269480" y="0"/>
                </a:cubicBezTo>
                <a:cubicBezTo>
                  <a:pt x="7268794" y="7700"/>
                  <a:pt x="7268830" y="13442"/>
                  <a:pt x="7269480" y="18288"/>
                </a:cubicBezTo>
                <a:cubicBezTo>
                  <a:pt x="6950939" y="47121"/>
                  <a:pt x="6756956" y="13096"/>
                  <a:pt x="6608618" y="18288"/>
                </a:cubicBezTo>
                <a:cubicBezTo>
                  <a:pt x="6460280" y="23480"/>
                  <a:pt x="6230655" y="-1538"/>
                  <a:pt x="6020451" y="18288"/>
                </a:cubicBezTo>
                <a:cubicBezTo>
                  <a:pt x="5810247" y="38114"/>
                  <a:pt x="5619850" y="-10448"/>
                  <a:pt x="5432284" y="18288"/>
                </a:cubicBezTo>
                <a:cubicBezTo>
                  <a:pt x="5244718" y="47024"/>
                  <a:pt x="4984575" y="27926"/>
                  <a:pt x="4626033" y="18288"/>
                </a:cubicBezTo>
                <a:cubicBezTo>
                  <a:pt x="4267491" y="8650"/>
                  <a:pt x="4240108" y="40106"/>
                  <a:pt x="4110561" y="18288"/>
                </a:cubicBezTo>
                <a:cubicBezTo>
                  <a:pt x="3981014" y="-3530"/>
                  <a:pt x="3580293" y="41911"/>
                  <a:pt x="3377004" y="18288"/>
                </a:cubicBezTo>
                <a:cubicBezTo>
                  <a:pt x="3173715" y="-5335"/>
                  <a:pt x="3043404" y="10731"/>
                  <a:pt x="2934226" y="18288"/>
                </a:cubicBezTo>
                <a:cubicBezTo>
                  <a:pt x="2825048" y="25845"/>
                  <a:pt x="2427024" y="14732"/>
                  <a:pt x="2273365" y="18288"/>
                </a:cubicBezTo>
                <a:cubicBezTo>
                  <a:pt x="2119706" y="21844"/>
                  <a:pt x="1948744" y="43432"/>
                  <a:pt x="1757892" y="18288"/>
                </a:cubicBezTo>
                <a:cubicBezTo>
                  <a:pt x="1567040" y="-6856"/>
                  <a:pt x="1185958" y="10333"/>
                  <a:pt x="951641" y="18288"/>
                </a:cubicBezTo>
                <a:cubicBezTo>
                  <a:pt x="717324" y="26243"/>
                  <a:pt x="448990" y="-7235"/>
                  <a:pt x="0" y="18288"/>
                </a:cubicBezTo>
                <a:cubicBezTo>
                  <a:pt x="-4" y="9861"/>
                  <a:pt x="135" y="6082"/>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Box 2">
            <a:extLst>
              <a:ext uri="{FF2B5EF4-FFF2-40B4-BE49-F238E27FC236}">
                <a16:creationId xmlns:a16="http://schemas.microsoft.com/office/drawing/2014/main" id="{86E874F1-1CEE-4D2E-4E82-1B13AEEB31E4}"/>
              </a:ext>
            </a:extLst>
          </p:cNvPr>
          <p:cNvSpPr txBox="1"/>
          <p:nvPr/>
        </p:nvSpPr>
        <p:spPr>
          <a:xfrm>
            <a:off x="3697858" y="5624423"/>
            <a:ext cx="184731" cy="369332"/>
          </a:xfrm>
          <a:prstGeom prst="rect">
            <a:avLst/>
          </a:prstGeom>
          <a:noFill/>
        </p:spPr>
        <p:txBody>
          <a:bodyPr wrap="square" rtlCol="0">
            <a:spAutoFit/>
          </a:bodyPr>
          <a:lstStyle/>
          <a:p>
            <a:endParaRPr lang="en-US" sz="1800"/>
          </a:p>
        </p:txBody>
      </p:sp>
      <p:sp>
        <p:nvSpPr>
          <p:cNvPr id="4" name="TextBox 3">
            <a:extLst>
              <a:ext uri="{FF2B5EF4-FFF2-40B4-BE49-F238E27FC236}">
                <a16:creationId xmlns:a16="http://schemas.microsoft.com/office/drawing/2014/main" id="{893B8B30-4CF8-8A7A-86A5-4DC2CC7535A8}"/>
              </a:ext>
            </a:extLst>
          </p:cNvPr>
          <p:cNvSpPr txBox="1"/>
          <p:nvPr/>
        </p:nvSpPr>
        <p:spPr>
          <a:xfrm>
            <a:off x="2179609" y="4330460"/>
            <a:ext cx="184731" cy="63094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200" b="0" i="0" u="none" strike="noStrike" cap="none" normalizeH="0" baseline="0">
              <a:ln>
                <a:noFill/>
              </a:ln>
              <a:solidFill>
                <a:schemeClr val="tx1"/>
              </a:solidFill>
              <a:effectLst/>
              <a:latin typeface="Arial" panose="020B0604020202020204" pitchFamily="34" charset="0"/>
            </a:endParaRPr>
          </a:p>
          <a:p>
            <a:pPr>
              <a:spcAft>
                <a:spcPts val="600"/>
              </a:spcAft>
            </a:pPr>
            <a:endParaRPr lang="en-US" sz="1800"/>
          </a:p>
        </p:txBody>
      </p:sp>
      <p:sp>
        <p:nvSpPr>
          <p:cNvPr id="5" name="TextBox 4">
            <a:extLst>
              <a:ext uri="{FF2B5EF4-FFF2-40B4-BE49-F238E27FC236}">
                <a16:creationId xmlns:a16="http://schemas.microsoft.com/office/drawing/2014/main" id="{0FE95859-1818-5367-E0B9-9C01B08DAC2E}"/>
              </a:ext>
            </a:extLst>
          </p:cNvPr>
          <p:cNvSpPr txBox="1"/>
          <p:nvPr/>
        </p:nvSpPr>
        <p:spPr>
          <a:xfrm>
            <a:off x="6500950" y="2351314"/>
            <a:ext cx="4010297" cy="369332"/>
          </a:xfrm>
          <a:prstGeom prst="rect">
            <a:avLst/>
          </a:prstGeom>
          <a:noFill/>
        </p:spPr>
        <p:txBody>
          <a:bodyPr wrap="square" rtlCol="0">
            <a:spAutoFit/>
          </a:bodyPr>
          <a:lstStyle/>
          <a:p>
            <a:endParaRPr lang="en-US" sz="1800"/>
          </a:p>
        </p:txBody>
      </p:sp>
      <p:graphicFrame>
        <p:nvGraphicFramePr>
          <p:cNvPr id="12" name="Rectangle 4">
            <a:extLst>
              <a:ext uri="{FF2B5EF4-FFF2-40B4-BE49-F238E27FC236}">
                <a16:creationId xmlns:a16="http://schemas.microsoft.com/office/drawing/2014/main" id="{0A799B28-A017-1AF1-634E-C04FB5031F45}"/>
              </a:ext>
            </a:extLst>
          </p:cNvPr>
          <p:cNvGraphicFramePr>
            <a:graphicFrameLocks noGrp="1"/>
          </p:cNvGraphicFramePr>
          <p:nvPr>
            <p:ph idx="1"/>
            <p:extLst>
              <p:ext uri="{D42A27DB-BD31-4B8C-83A1-F6EECF244321}">
                <p14:modId xmlns:p14="http://schemas.microsoft.com/office/powerpoint/2010/main" val="2918503623"/>
              </p:ext>
            </p:extLst>
          </p:nvPr>
        </p:nvGraphicFramePr>
        <p:xfrm>
          <a:off x="2152650" y="2004447"/>
          <a:ext cx="7886700" cy="4176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4002" y="1"/>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586114" y="1"/>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7"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803B73A6-E6C3-A4C5-1275-890C2E9F4899}"/>
              </a:ext>
            </a:extLst>
          </p:cNvPr>
          <p:cNvSpPr>
            <a:spLocks noGrp="1"/>
          </p:cNvSpPr>
          <p:nvPr>
            <p:ph type="title"/>
          </p:nvPr>
        </p:nvSpPr>
        <p:spPr>
          <a:xfrm>
            <a:off x="2561674" y="348865"/>
            <a:ext cx="7288583" cy="1576446"/>
          </a:xfrm>
        </p:spPr>
        <p:txBody>
          <a:bodyPr anchor="ctr">
            <a:normAutofit/>
          </a:bodyPr>
          <a:lstStyle/>
          <a:p>
            <a:r>
              <a:rPr kumimoji="0" lang="en-US" altLang="en-US" sz="3500" b="1" i="0" u="none" strike="noStrike" cap="none" normalizeH="0" baseline="0">
                <a:ln>
                  <a:noFill/>
                </a:ln>
                <a:solidFill>
                  <a:srgbClr val="FFFFFF"/>
                </a:solidFill>
                <a:effectLst/>
                <a:latin typeface="Times New Roman" panose="02020603050405020304" pitchFamily="18" charset="0"/>
                <a:cs typeface="Times New Roman" panose="02020603050405020304" pitchFamily="18" charset="0"/>
              </a:rPr>
              <a:t>Predictive Model Preprocessing</a:t>
            </a:r>
            <a:endParaRPr lang="en-US" sz="3500">
              <a:solidFill>
                <a:srgbClr val="FFFFFF"/>
              </a:solidFill>
            </a:endParaRPr>
          </a:p>
        </p:txBody>
      </p:sp>
      <p:graphicFrame>
        <p:nvGraphicFramePr>
          <p:cNvPr id="12" name="Content Placeholder 2">
            <a:extLst>
              <a:ext uri="{FF2B5EF4-FFF2-40B4-BE49-F238E27FC236}">
                <a16:creationId xmlns:a16="http://schemas.microsoft.com/office/drawing/2014/main" id="{4DD27643-0671-7A12-D64C-6B8DBAED4CB3}"/>
              </a:ext>
            </a:extLst>
          </p:cNvPr>
          <p:cNvGraphicFramePr>
            <a:graphicFrameLocks noGrp="1"/>
          </p:cNvGraphicFramePr>
          <p:nvPr>
            <p:ph idx="1"/>
            <p:extLst>
              <p:ext uri="{D42A27DB-BD31-4B8C-83A1-F6EECF244321}">
                <p14:modId xmlns:p14="http://schemas.microsoft.com/office/powerpoint/2010/main" val="424361126"/>
              </p:ext>
            </p:extLst>
          </p:nvPr>
        </p:nvGraphicFramePr>
        <p:xfrm>
          <a:off x="1530793" y="2670409"/>
          <a:ext cx="9624621"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924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51753"/>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2453F24D-A2BB-7C4A-4B9E-FA5A977CD842}"/>
              </a:ext>
            </a:extLst>
          </p:cNvPr>
          <p:cNvSpPr>
            <a:spLocks noGrp="1"/>
          </p:cNvSpPr>
          <p:nvPr>
            <p:ph type="title"/>
          </p:nvPr>
        </p:nvSpPr>
        <p:spPr>
          <a:xfrm>
            <a:off x="1941400" y="643467"/>
            <a:ext cx="8408193" cy="744836"/>
          </a:xfrm>
        </p:spPr>
        <p:txBody>
          <a:bodyPr vert="horz" lIns="91440" tIns="45720" rIns="91440" bIns="45720" rtlCol="0" anchor="ctr">
            <a:normAutofit/>
          </a:bodyPr>
          <a:lstStyle/>
          <a:p>
            <a:pPr defTabSz="914400">
              <a:lnSpc>
                <a:spcPct val="90000"/>
              </a:lnSpc>
            </a:pPr>
            <a:r>
              <a:rPr lang="en-US" sz="2400" kern="1200">
                <a:solidFill>
                  <a:schemeClr val="bg1"/>
                </a:solidFill>
                <a:latin typeface="+mj-lt"/>
                <a:ea typeface="+mj-ea"/>
                <a:cs typeface="+mj-cs"/>
              </a:rPr>
              <a:t>Raw data transformation into feature for clustering and prediction</a:t>
            </a:r>
          </a:p>
        </p:txBody>
      </p:sp>
      <p:pic>
        <p:nvPicPr>
          <p:cNvPr id="3" name="Content Placeholder 2" descr="A diagram of a data collection&#10;&#10;Description automatically generated">
            <a:extLst>
              <a:ext uri="{FF2B5EF4-FFF2-40B4-BE49-F238E27FC236}">
                <a16:creationId xmlns:a16="http://schemas.microsoft.com/office/drawing/2014/main" id="{C986BADF-9747-0437-00DF-91A1505E895A}"/>
              </a:ext>
            </a:extLst>
          </p:cNvPr>
          <p:cNvPicPr>
            <a:picLocks noGrp="1" noChangeAspect="1"/>
          </p:cNvPicPr>
          <p:nvPr>
            <p:ph idx="1"/>
          </p:nvPr>
        </p:nvPicPr>
        <p:blipFill>
          <a:blip r:embed="rId2"/>
          <a:stretch>
            <a:fillRect/>
          </a:stretch>
        </p:blipFill>
        <p:spPr>
          <a:xfrm>
            <a:off x="2720051" y="2047817"/>
            <a:ext cx="7427088" cy="3341364"/>
          </a:xfrm>
        </p:spPr>
      </p:pic>
    </p:spTree>
    <p:extLst>
      <p:ext uri="{BB962C8B-B14F-4D97-AF65-F5344CB8AC3E}">
        <p14:creationId xmlns:p14="http://schemas.microsoft.com/office/powerpoint/2010/main" val="191948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ectangle 19">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1"/>
            <a:ext cx="9143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83921" y="4626864"/>
            <a:ext cx="5315987" cy="1475824"/>
          </a:xfrm>
        </p:spPr>
        <p:txBody>
          <a:bodyPr vert="horz" lIns="91440" tIns="45720" rIns="91440" bIns="45720" rtlCol="0" anchor="ctr">
            <a:noAutofit/>
          </a:bodyPr>
          <a:lstStyle/>
          <a:p>
            <a:pPr defTabSz="914400">
              <a:lnSpc>
                <a:spcPct val="90000"/>
              </a:lnSpc>
            </a:pPr>
            <a:r>
              <a:rPr lang="en-US" sz="3500"/>
              <a:t>Feature Engineering</a:t>
            </a:r>
            <a:br>
              <a:rPr lang="en-US" sz="3500"/>
            </a:br>
            <a:br>
              <a:rPr lang="en-US" sz="3500"/>
            </a:br>
            <a:endParaRPr lang="en-US" sz="3500"/>
          </a:p>
        </p:txBody>
      </p:sp>
      <p:pic>
        <p:nvPicPr>
          <p:cNvPr id="6" name="Picture 5">
            <a:extLst>
              <a:ext uri="{FF2B5EF4-FFF2-40B4-BE49-F238E27FC236}">
                <a16:creationId xmlns:a16="http://schemas.microsoft.com/office/drawing/2014/main" id="{B71ABFCA-2068-F466-7C1F-DCF3B3029210}"/>
              </a:ext>
            </a:extLst>
          </p:cNvPr>
          <p:cNvPicPr>
            <a:picLocks noChangeAspect="1"/>
          </p:cNvPicPr>
          <p:nvPr/>
        </p:nvPicPr>
        <p:blipFill>
          <a:blip r:embed="rId3"/>
          <a:srcRect r="36218"/>
          <a:stretch/>
        </p:blipFill>
        <p:spPr>
          <a:xfrm>
            <a:off x="1524001" y="10"/>
            <a:ext cx="8959590"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4" name="Rectangle 1">
            <a:extLst>
              <a:ext uri="{FF2B5EF4-FFF2-40B4-BE49-F238E27FC236}">
                <a16:creationId xmlns:a16="http://schemas.microsoft.com/office/drawing/2014/main" id="{2310A7E5-413F-F87B-2138-22677EA2CD45}"/>
              </a:ext>
            </a:extLst>
          </p:cNvPr>
          <p:cNvSpPr>
            <a:spLocks noChangeArrowheads="1"/>
          </p:cNvSpPr>
          <p:nvPr/>
        </p:nvSpPr>
        <p:spPr bwMode="auto">
          <a:xfrm>
            <a:off x="6096000" y="3703976"/>
            <a:ext cx="3943350" cy="23987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en-US" sz="1100" b="0" i="0" u="none" strike="noStrike" cap="none" normalizeH="0" baseline="0">
              <a:ln>
                <a:noFill/>
              </a:ln>
              <a:effectLst/>
            </a:endParaRPr>
          </a:p>
          <a:p>
            <a:pPr marR="0" lvl="0" defTabSz="914400" fontAlgn="base">
              <a:lnSpc>
                <a:spcPct val="90000"/>
              </a:lnSpc>
              <a:spcBef>
                <a:spcPct val="0"/>
              </a:spcBef>
              <a:spcAft>
                <a:spcPts val="600"/>
              </a:spcAft>
              <a:buClrTx/>
              <a:buSzTx/>
              <a:tabLst/>
            </a:pPr>
            <a:r>
              <a:rPr kumimoji="0" lang="en-US" altLang="en-US" sz="1100" b="1" i="0" u="none" strike="noStrike" cap="none" normalizeH="0" baseline="0">
                <a:ln>
                  <a:noFill/>
                </a:ln>
                <a:effectLst/>
              </a:rPr>
              <a:t>Clustering:</a:t>
            </a:r>
          </a:p>
          <a:p>
            <a:pPr marL="171450" marR="0" lvl="0" indent="-171450" defTabSz="914400" fontAlgn="base">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a:ln>
                  <a:noFill/>
                </a:ln>
                <a:effectLst/>
              </a:rPr>
              <a:t>Encode categorical features: One-Hot Encoding for Gender, Education Level, etc.</a:t>
            </a:r>
          </a:p>
          <a:p>
            <a:pPr marL="171450" marR="0" lvl="0" indent="-171450" defTabSz="914400" fontAlgn="base">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a:ln>
                  <a:noFill/>
                </a:ln>
                <a:effectLst/>
              </a:rPr>
              <a:t>Leverage existing features: Inactivity, transaction counts.</a:t>
            </a:r>
          </a:p>
          <a:p>
            <a:pPr marR="0" lvl="0" defTabSz="914400" fontAlgn="base">
              <a:lnSpc>
                <a:spcPct val="90000"/>
              </a:lnSpc>
              <a:spcBef>
                <a:spcPct val="0"/>
              </a:spcBef>
              <a:spcAft>
                <a:spcPts val="600"/>
              </a:spcAft>
              <a:buClrTx/>
              <a:buSzTx/>
              <a:tabLst/>
            </a:pPr>
            <a:br>
              <a:rPr kumimoji="0" lang="en-US" altLang="en-US" sz="1100" b="1" i="0" u="none" strike="noStrike" cap="none" normalizeH="0" baseline="0">
                <a:ln>
                  <a:noFill/>
                </a:ln>
                <a:effectLst/>
              </a:rPr>
            </a:br>
            <a:br>
              <a:rPr kumimoji="0" lang="en-US" altLang="en-US" sz="1100" b="1" i="0" u="none" strike="noStrike" cap="none" normalizeH="0" baseline="0">
                <a:ln>
                  <a:noFill/>
                </a:ln>
                <a:effectLst/>
              </a:rPr>
            </a:br>
            <a:r>
              <a:rPr kumimoji="0" lang="en-US" altLang="en-US" sz="1100" b="1" i="0" u="none" strike="noStrike" cap="none" normalizeH="0" baseline="0">
                <a:ln>
                  <a:noFill/>
                </a:ln>
                <a:effectLst/>
              </a:rPr>
              <a:t>Prediction</a:t>
            </a:r>
            <a:r>
              <a:rPr kumimoji="0" lang="en-US" altLang="en-US" sz="1100" b="0" i="0" u="none" strike="noStrike" cap="none" normalizeH="0" baseline="0">
                <a:ln>
                  <a:noFill/>
                </a:ln>
                <a:effectLst/>
              </a:rPr>
              <a:t>:</a:t>
            </a:r>
          </a:p>
          <a:p>
            <a:pPr marL="171450" marR="0" lvl="0" indent="-171450" defTabSz="914400" fontAlgn="base">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a:ln>
                  <a:noFill/>
                </a:ln>
                <a:effectLst/>
              </a:rPr>
              <a:t>Create new features: Debt-to-Credit Ratio and u </a:t>
            </a:r>
            <a:r>
              <a:rPr kumimoji="0" lang="en-US" altLang="en-US" sz="1100" b="0" i="0" u="none" strike="noStrike" cap="none" normalizeH="0" baseline="0" err="1">
                <a:ln>
                  <a:noFill/>
                </a:ln>
                <a:effectLst/>
              </a:rPr>
              <a:t>tilization</a:t>
            </a:r>
            <a:r>
              <a:rPr kumimoji="0" lang="en-US" altLang="en-US" sz="1100" b="0" i="0" u="none" strike="noStrike" cap="none" normalizeH="0" baseline="0">
                <a:ln>
                  <a:noFill/>
                </a:ln>
                <a:effectLst/>
              </a:rPr>
              <a:t> Change Rate.</a:t>
            </a:r>
          </a:p>
          <a:p>
            <a:pPr marL="171450" marR="0" lvl="0" indent="-171450" defTabSz="914400" fontAlgn="base">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a:ln>
                  <a:noFill/>
                </a:ln>
                <a:effectLst/>
              </a:rPr>
              <a:t>Target variable: </a:t>
            </a:r>
            <a:r>
              <a:rPr kumimoji="0" lang="en-US" altLang="en-US" sz="1100" b="0" i="0" u="none" strike="noStrike" cap="none" normalizeH="0" baseline="0" err="1">
                <a:ln>
                  <a:noFill/>
                </a:ln>
                <a:effectLst/>
              </a:rPr>
              <a:t>Avg_Utilization_Ratio</a:t>
            </a:r>
            <a:r>
              <a:rPr kumimoji="0" lang="en-US" altLang="en-US" sz="1100" b="0" i="0" u="none" strike="noStrike" cap="none" normalizeH="0" baseline="0">
                <a:ln>
                  <a:noFill/>
                </a:ln>
                <a:effectLst/>
              </a:rPr>
              <a:t>.</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en-US" sz="1100" b="0" i="0" u="none" strike="noStrike" cap="none" normalizeH="0" baseline="0">
              <a:ln>
                <a:noFill/>
              </a:ln>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A95EDB0FE9BF4CAFDB82A46B6B1723" ma:contentTypeVersion="4" ma:contentTypeDescription="Create a new document." ma:contentTypeScope="" ma:versionID="c4b1e1bab75209523038b4a225fd8e66">
  <xsd:schema xmlns:xsd="http://www.w3.org/2001/XMLSchema" xmlns:xs="http://www.w3.org/2001/XMLSchema" xmlns:p="http://schemas.microsoft.com/office/2006/metadata/properties" xmlns:ns2="3b4aa7ee-48c0-48f2-8b2c-22c680fa79fc" targetNamespace="http://schemas.microsoft.com/office/2006/metadata/properties" ma:root="true" ma:fieldsID="5ad3c333bc052dd9bcb73a9a72554aef" ns2:_="">
    <xsd:import namespace="3b4aa7ee-48c0-48f2-8b2c-22c680fa79f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4aa7ee-48c0-48f2-8b2c-22c680fa79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6E9C580-3EC3-48ED-9039-DC968A6204D8}">
  <ds:schemaRefs>
    <ds:schemaRef ds:uri="3b4aa7ee-48c0-48f2-8b2c-22c680fa79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DE1846A-B85B-4A5C-A8F9-1C15A139D492}">
  <ds:schemaRefs>
    <ds:schemaRef ds:uri="http://schemas.microsoft.com/sharepoint/v3/contenttype/forms"/>
  </ds:schemaRefs>
</ds:datastoreItem>
</file>

<file path=customXml/itemProps3.xml><?xml version="1.0" encoding="utf-8"?>
<ds:datastoreItem xmlns:ds="http://schemas.openxmlformats.org/officeDocument/2006/customXml" ds:itemID="{895A821D-A703-4041-B982-AA7E210DC1A8}">
  <ds:schemaRefs>
    <ds:schemaRef ds:uri="3b4aa7ee-48c0-48f2-8b2c-22c680fa79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2639</Words>
  <Application>Microsoft Office PowerPoint</Application>
  <PresentationFormat>Widescreen</PresentationFormat>
  <Paragraphs>260</Paragraphs>
  <Slides>21</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vt:lpstr>
      <vt:lpstr>Arial</vt:lpstr>
      <vt:lpstr>Calibri</vt:lpstr>
      <vt:lpstr>Consolas</vt:lpstr>
      <vt:lpstr>Courier New</vt:lpstr>
      <vt:lpstr>Open Sans</vt:lpstr>
      <vt:lpstr>Posterama</vt:lpstr>
      <vt:lpstr>Segoe UI Variable Text</vt:lpstr>
      <vt:lpstr>Times New Roman</vt:lpstr>
      <vt:lpstr>Office Theme</vt:lpstr>
      <vt:lpstr>Customer Credit Analysis: Clustering and Prediction with Machine Learning </vt:lpstr>
      <vt:lpstr>Executive Summary</vt:lpstr>
      <vt:lpstr>Dataset Overview </vt:lpstr>
      <vt:lpstr>Problem Definition</vt:lpstr>
      <vt:lpstr>Data Preprocessing</vt:lpstr>
      <vt:lpstr>Clustering Preprocessing</vt:lpstr>
      <vt:lpstr>Predictive Model Preprocessing</vt:lpstr>
      <vt:lpstr>Raw data transformation into feature for clustering and prediction</vt:lpstr>
      <vt:lpstr>Feature Engineering  </vt:lpstr>
      <vt:lpstr>Clustering Model: Overview</vt:lpstr>
      <vt:lpstr>Clustering and Results</vt:lpstr>
      <vt:lpstr>Predictive Model: Random Forest Classifier </vt:lpstr>
      <vt:lpstr>Predictive Model: KNN Regression </vt:lpstr>
      <vt:lpstr>Model visualization For knn Modeling</vt:lpstr>
      <vt:lpstr>PowerPoint Presentation</vt:lpstr>
      <vt:lpstr>Neural Network Model Summary</vt:lpstr>
      <vt:lpstr>Neural Network Decision Boundaries</vt:lpstr>
      <vt:lpstr>Recommendations</vt:lpstr>
      <vt:lpstr>Novelty and Creativity</vt:lpstr>
      <vt:lpstr>Conclusion</vt:lpstr>
      <vt:lpstr>Queries, Concerns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Credit Analysis: Clustering and Prediction with Machine Learning </dc:title>
  <dc:subject/>
  <dc:creator/>
  <cp:keywords/>
  <dc:description>generated using python-pptx</dc:description>
  <cp:lastModifiedBy>PrateekBablani</cp:lastModifiedBy>
  <cp:revision>2</cp:revision>
  <dcterms:created xsi:type="dcterms:W3CDTF">2013-01-27T09:14:16Z</dcterms:created>
  <dcterms:modified xsi:type="dcterms:W3CDTF">2025-03-26T03:17:24Z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0x01010093A95EDB0FE9BF4CAFDB82A46B6B1723</vt:lpwstr>
  </property>
</Properties>
</file>